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3"/>
  </p:notesMasterIdLst>
  <p:sldIdLst>
    <p:sldId id="256" r:id="rId2"/>
    <p:sldId id="257" r:id="rId3"/>
    <p:sldId id="262" r:id="rId4"/>
    <p:sldId id="270" r:id="rId5"/>
    <p:sldId id="258" r:id="rId6"/>
    <p:sldId id="300" r:id="rId7"/>
    <p:sldId id="301" r:id="rId8"/>
    <p:sldId id="263" r:id="rId9"/>
    <p:sldId id="260" r:id="rId10"/>
    <p:sldId id="259" r:id="rId11"/>
    <p:sldId id="264" r:id="rId12"/>
    <p:sldId id="290" r:id="rId13"/>
    <p:sldId id="291" r:id="rId14"/>
    <p:sldId id="293" r:id="rId15"/>
    <p:sldId id="275" r:id="rId16"/>
    <p:sldId id="266" r:id="rId17"/>
    <p:sldId id="267" r:id="rId18"/>
    <p:sldId id="297" r:id="rId19"/>
    <p:sldId id="286" r:id="rId20"/>
    <p:sldId id="298" r:id="rId21"/>
    <p:sldId id="299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4636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4C818-1375-48B1-8806-B6D9C33EA9D9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CB7FD-B340-4D02-8797-00CC10E97680}">
      <dgm:prSet phldrT="[Text]"/>
      <dgm:spPr/>
      <dgm:t>
        <a:bodyPr/>
        <a:lstStyle/>
        <a:p>
          <a:r>
            <a:rPr lang="en-US" dirty="0">
              <a:latin typeface="Palatino Linotype" panose="02040502050505030304" pitchFamily="18" charset="0"/>
            </a:rPr>
            <a:t>A UN ADULTO DE CONFIANZA </a:t>
          </a:r>
        </a:p>
      </dgm:t>
    </dgm:pt>
    <dgm:pt modelId="{08B7890A-8029-4DC6-8417-1414900A976C}" type="parTrans" cxnId="{4F626C54-AE07-47C2-B5CF-EE20271CF776}">
      <dgm:prSet/>
      <dgm:spPr/>
      <dgm:t>
        <a:bodyPr/>
        <a:lstStyle/>
        <a:p>
          <a:endParaRPr lang="en-US"/>
        </a:p>
      </dgm:t>
    </dgm:pt>
    <dgm:pt modelId="{F5EAEBCC-6F79-46DA-9AA4-503759529291}" type="sibTrans" cxnId="{4F626C54-AE07-47C2-B5CF-EE20271CF776}">
      <dgm:prSet/>
      <dgm:spPr/>
      <dgm:t>
        <a:bodyPr/>
        <a:lstStyle/>
        <a:p>
          <a:endParaRPr lang="en-US"/>
        </a:p>
      </dgm:t>
    </dgm:pt>
    <dgm:pt modelId="{B49BEFD8-0FEE-47A7-BB95-1036B669E6ED}">
      <dgm:prSet phldrT="[Text]"/>
      <dgm:spPr/>
      <dgm:t>
        <a:bodyPr/>
        <a:lstStyle/>
        <a:p>
          <a:r>
            <a:rPr lang="en-US" dirty="0">
              <a:latin typeface="Palatino Linotype" panose="02040502050505030304" pitchFamily="18" charset="0"/>
            </a:rPr>
            <a:t>Y PEDIRLE AYUDA </a:t>
          </a:r>
        </a:p>
      </dgm:t>
    </dgm:pt>
    <dgm:pt modelId="{7CB74CF6-ABD6-43A6-95E3-AB7C918C89BE}" type="parTrans" cxnId="{5199DD63-437B-4793-9EDF-6F764EE1EC06}">
      <dgm:prSet/>
      <dgm:spPr/>
      <dgm:t>
        <a:bodyPr/>
        <a:lstStyle/>
        <a:p>
          <a:endParaRPr lang="en-US"/>
        </a:p>
      </dgm:t>
    </dgm:pt>
    <dgm:pt modelId="{5C47D721-CDB2-43BF-BDA0-5E84D3DD3B9E}" type="sibTrans" cxnId="{5199DD63-437B-4793-9EDF-6F764EE1EC06}">
      <dgm:prSet/>
      <dgm:spPr/>
      <dgm:t>
        <a:bodyPr/>
        <a:lstStyle/>
        <a:p>
          <a:endParaRPr lang="en-US"/>
        </a:p>
      </dgm:t>
    </dgm:pt>
    <dgm:pt modelId="{A21BF005-17D0-4F06-8996-5A4FC82B11B6}">
      <dgm:prSet phldrT="[Text]"/>
      <dgm:spPr/>
      <dgm:t>
        <a:bodyPr/>
        <a:lstStyle/>
        <a:p>
          <a:r>
            <a:rPr lang="en-US" dirty="0">
              <a:latin typeface="Palatino Linotype" panose="02040502050505030304" pitchFamily="18" charset="0"/>
            </a:rPr>
            <a:t>QUE ESCUCHEMOS LA SENSACIÓN INCÓMODA QUE ESTAMOS SINTIENDO</a:t>
          </a:r>
        </a:p>
      </dgm:t>
    </dgm:pt>
    <dgm:pt modelId="{6E7960B0-6CC0-4FD8-8BE6-6942D7F15769}" type="parTrans" cxnId="{2D9DA011-B5C6-4A20-A3FD-1600D72F7F54}">
      <dgm:prSet/>
      <dgm:spPr/>
      <dgm:t>
        <a:bodyPr/>
        <a:lstStyle/>
        <a:p>
          <a:endParaRPr lang="en-US"/>
        </a:p>
      </dgm:t>
    </dgm:pt>
    <dgm:pt modelId="{D4217F1E-F0BC-4768-9CAF-DE723D947716}" type="sibTrans" cxnId="{2D9DA011-B5C6-4A20-A3FD-1600D72F7F54}">
      <dgm:prSet/>
      <dgm:spPr/>
      <dgm:t>
        <a:bodyPr/>
        <a:lstStyle/>
        <a:p>
          <a:endParaRPr lang="en-US"/>
        </a:p>
      </dgm:t>
    </dgm:pt>
    <dgm:pt modelId="{5131765A-AA5F-4971-884D-5E323A4F6D1F}">
      <dgm:prSet phldrT="[Text]"/>
      <dgm:spPr/>
      <dgm:t>
        <a:bodyPr/>
        <a:lstStyle/>
        <a:p>
          <a:r>
            <a:rPr lang="en-US" dirty="0">
              <a:latin typeface="Palatino Linotype" panose="02040502050505030304" pitchFamily="18" charset="0"/>
            </a:rPr>
            <a:t>EL ESPÍRITU SANTO NOS INCITA A </a:t>
          </a:r>
        </a:p>
      </dgm:t>
    </dgm:pt>
    <dgm:pt modelId="{FD766F48-04DE-4BE0-BD7D-F172C28CC40F}" type="sibTrans" cxnId="{C968D357-0BFF-4DF4-9572-A55CE3720001}">
      <dgm:prSet/>
      <dgm:spPr/>
      <dgm:t>
        <a:bodyPr/>
        <a:lstStyle/>
        <a:p>
          <a:endParaRPr lang="en-US"/>
        </a:p>
      </dgm:t>
    </dgm:pt>
    <dgm:pt modelId="{15921648-6ADE-4FB9-93D4-BAED4C505BF7}" type="parTrans" cxnId="{C968D357-0BFF-4DF4-9572-A55CE3720001}">
      <dgm:prSet/>
      <dgm:spPr/>
      <dgm:t>
        <a:bodyPr/>
        <a:lstStyle/>
        <a:p>
          <a:endParaRPr lang="en-US"/>
        </a:p>
      </dgm:t>
    </dgm:pt>
    <dgm:pt modelId="{621261D4-EC8A-4C17-A643-E6ECEAB7E0BE}" type="pres">
      <dgm:prSet presAssocID="{8F04C818-1375-48B1-8806-B6D9C33EA9D9}" presName="Name0" presStyleCnt="0">
        <dgm:presLayoutVars>
          <dgm:chMax val="7"/>
          <dgm:resizeHandles val="exact"/>
        </dgm:presLayoutVars>
      </dgm:prSet>
      <dgm:spPr/>
    </dgm:pt>
    <dgm:pt modelId="{3B5E6D50-EE7B-497E-A920-A44ACE889060}" type="pres">
      <dgm:prSet presAssocID="{8F04C818-1375-48B1-8806-B6D9C33EA9D9}" presName="comp1" presStyleCnt="0"/>
      <dgm:spPr/>
    </dgm:pt>
    <dgm:pt modelId="{0197D38B-A7D9-4A97-BD9C-FB6D8E2F9D48}" type="pres">
      <dgm:prSet presAssocID="{8F04C818-1375-48B1-8806-B6D9C33EA9D9}" presName="circle1" presStyleLbl="node1" presStyleIdx="0" presStyleCnt="4"/>
      <dgm:spPr/>
    </dgm:pt>
    <dgm:pt modelId="{3F121E8A-6DEF-49D5-A3C1-586C25589CF0}" type="pres">
      <dgm:prSet presAssocID="{8F04C818-1375-48B1-8806-B6D9C33EA9D9}" presName="c1text" presStyleLbl="node1" presStyleIdx="0" presStyleCnt="4">
        <dgm:presLayoutVars>
          <dgm:bulletEnabled val="1"/>
        </dgm:presLayoutVars>
      </dgm:prSet>
      <dgm:spPr/>
    </dgm:pt>
    <dgm:pt modelId="{49052AF2-35CF-42D4-A9A8-C59223176EF8}" type="pres">
      <dgm:prSet presAssocID="{8F04C818-1375-48B1-8806-B6D9C33EA9D9}" presName="comp2" presStyleCnt="0"/>
      <dgm:spPr/>
    </dgm:pt>
    <dgm:pt modelId="{48B98E28-4DF8-45CB-8C94-2D09F79D5A90}" type="pres">
      <dgm:prSet presAssocID="{8F04C818-1375-48B1-8806-B6D9C33EA9D9}" presName="circle2" presStyleLbl="node1" presStyleIdx="1" presStyleCnt="4" custLinFactNeighborX="-2125" custLinFactNeighborY="0"/>
      <dgm:spPr/>
    </dgm:pt>
    <dgm:pt modelId="{BAFE4469-E184-44D4-B19C-F9F25A2E7FF8}" type="pres">
      <dgm:prSet presAssocID="{8F04C818-1375-48B1-8806-B6D9C33EA9D9}" presName="c2text" presStyleLbl="node1" presStyleIdx="1" presStyleCnt="4">
        <dgm:presLayoutVars>
          <dgm:bulletEnabled val="1"/>
        </dgm:presLayoutVars>
      </dgm:prSet>
      <dgm:spPr/>
    </dgm:pt>
    <dgm:pt modelId="{BCA88DBC-5401-482A-9B2E-CFA808A7EED9}" type="pres">
      <dgm:prSet presAssocID="{8F04C818-1375-48B1-8806-B6D9C33EA9D9}" presName="comp3" presStyleCnt="0"/>
      <dgm:spPr/>
    </dgm:pt>
    <dgm:pt modelId="{2ADCBE9C-37A0-4E94-81A3-F2438A27E7F9}" type="pres">
      <dgm:prSet presAssocID="{8F04C818-1375-48B1-8806-B6D9C33EA9D9}" presName="circle3" presStyleLbl="node1" presStyleIdx="2" presStyleCnt="4"/>
      <dgm:spPr/>
    </dgm:pt>
    <dgm:pt modelId="{AB708E41-A1F9-48E5-AF77-2D79F9E247AC}" type="pres">
      <dgm:prSet presAssocID="{8F04C818-1375-48B1-8806-B6D9C33EA9D9}" presName="c3text" presStyleLbl="node1" presStyleIdx="2" presStyleCnt="4">
        <dgm:presLayoutVars>
          <dgm:bulletEnabled val="1"/>
        </dgm:presLayoutVars>
      </dgm:prSet>
      <dgm:spPr/>
    </dgm:pt>
    <dgm:pt modelId="{F605CD9E-B31B-4D51-9B18-899FEE23CC97}" type="pres">
      <dgm:prSet presAssocID="{8F04C818-1375-48B1-8806-B6D9C33EA9D9}" presName="comp4" presStyleCnt="0"/>
      <dgm:spPr/>
    </dgm:pt>
    <dgm:pt modelId="{698BB2DB-3131-45D7-8C38-FFD4DD149F31}" type="pres">
      <dgm:prSet presAssocID="{8F04C818-1375-48B1-8806-B6D9C33EA9D9}" presName="circle4" presStyleLbl="node1" presStyleIdx="3" presStyleCnt="4" custScaleX="91740" custScaleY="79365"/>
      <dgm:spPr/>
    </dgm:pt>
    <dgm:pt modelId="{27D3BA90-D9E8-49CD-87E2-9BCE01B09280}" type="pres">
      <dgm:prSet presAssocID="{8F04C818-1375-48B1-8806-B6D9C33EA9D9}" presName="c4text" presStyleLbl="node1" presStyleIdx="3" presStyleCnt="4">
        <dgm:presLayoutVars>
          <dgm:bulletEnabled val="1"/>
        </dgm:presLayoutVars>
      </dgm:prSet>
      <dgm:spPr/>
    </dgm:pt>
  </dgm:ptLst>
  <dgm:cxnLst>
    <dgm:cxn modelId="{7D651E0C-D5E6-4BF4-BFA2-10FDAA89458E}" type="presOf" srcId="{5131765A-AA5F-4971-884D-5E323A4F6D1F}" destId="{698BB2DB-3131-45D7-8C38-FFD4DD149F31}" srcOrd="0" destOrd="0" presId="urn:microsoft.com/office/officeart/2005/8/layout/venn2"/>
    <dgm:cxn modelId="{2D9DA011-B5C6-4A20-A3FD-1600D72F7F54}" srcId="{8F04C818-1375-48B1-8806-B6D9C33EA9D9}" destId="{A21BF005-17D0-4F06-8996-5A4FC82B11B6}" srcOrd="2" destOrd="0" parTransId="{6E7960B0-6CC0-4FD8-8BE6-6942D7F15769}" sibTransId="{D4217F1E-F0BC-4768-9CAF-DE723D947716}"/>
    <dgm:cxn modelId="{E5479322-5A62-48E0-8869-07D60821A2E6}" type="presOf" srcId="{0ADCB7FD-B340-4D02-8797-00CC10E97680}" destId="{0197D38B-A7D9-4A97-BD9C-FB6D8E2F9D48}" srcOrd="0" destOrd="0" presId="urn:microsoft.com/office/officeart/2005/8/layout/venn2"/>
    <dgm:cxn modelId="{5C6B312F-AA78-4280-B180-49CE7580C2E6}" type="presOf" srcId="{A21BF005-17D0-4F06-8996-5A4FC82B11B6}" destId="{AB708E41-A1F9-48E5-AF77-2D79F9E247AC}" srcOrd="1" destOrd="0" presId="urn:microsoft.com/office/officeart/2005/8/layout/venn2"/>
    <dgm:cxn modelId="{439E643E-E28D-44B8-ADB8-3A83CA9A8E3C}" type="presOf" srcId="{5131765A-AA5F-4971-884D-5E323A4F6D1F}" destId="{27D3BA90-D9E8-49CD-87E2-9BCE01B09280}" srcOrd="1" destOrd="0" presId="urn:microsoft.com/office/officeart/2005/8/layout/venn2"/>
    <dgm:cxn modelId="{5199DD63-437B-4793-9EDF-6F764EE1EC06}" srcId="{8F04C818-1375-48B1-8806-B6D9C33EA9D9}" destId="{B49BEFD8-0FEE-47A7-BB95-1036B669E6ED}" srcOrd="1" destOrd="0" parTransId="{7CB74CF6-ABD6-43A6-95E3-AB7C918C89BE}" sibTransId="{5C47D721-CDB2-43BF-BDA0-5E84D3DD3B9E}"/>
    <dgm:cxn modelId="{4F626C54-AE07-47C2-B5CF-EE20271CF776}" srcId="{8F04C818-1375-48B1-8806-B6D9C33EA9D9}" destId="{0ADCB7FD-B340-4D02-8797-00CC10E97680}" srcOrd="0" destOrd="0" parTransId="{08B7890A-8029-4DC6-8417-1414900A976C}" sibTransId="{F5EAEBCC-6F79-46DA-9AA4-503759529291}"/>
    <dgm:cxn modelId="{400E5675-8ED3-470C-9D02-69B47D1548F1}" type="presOf" srcId="{8F04C818-1375-48B1-8806-B6D9C33EA9D9}" destId="{621261D4-EC8A-4C17-A643-E6ECEAB7E0BE}" srcOrd="0" destOrd="0" presId="urn:microsoft.com/office/officeart/2005/8/layout/venn2"/>
    <dgm:cxn modelId="{C968D357-0BFF-4DF4-9572-A55CE3720001}" srcId="{8F04C818-1375-48B1-8806-B6D9C33EA9D9}" destId="{5131765A-AA5F-4971-884D-5E323A4F6D1F}" srcOrd="3" destOrd="0" parTransId="{15921648-6ADE-4FB9-93D4-BAED4C505BF7}" sibTransId="{FD766F48-04DE-4BE0-BD7D-F172C28CC40F}"/>
    <dgm:cxn modelId="{A74E0584-98AC-46DE-8EA9-C610C44B8C45}" type="presOf" srcId="{0ADCB7FD-B340-4D02-8797-00CC10E97680}" destId="{3F121E8A-6DEF-49D5-A3C1-586C25589CF0}" srcOrd="1" destOrd="0" presId="urn:microsoft.com/office/officeart/2005/8/layout/venn2"/>
    <dgm:cxn modelId="{BE399A97-AD07-4669-A49E-60C1533AE094}" type="presOf" srcId="{B49BEFD8-0FEE-47A7-BB95-1036B669E6ED}" destId="{BAFE4469-E184-44D4-B19C-F9F25A2E7FF8}" srcOrd="1" destOrd="0" presId="urn:microsoft.com/office/officeart/2005/8/layout/venn2"/>
    <dgm:cxn modelId="{9E0D4DAA-DD07-4FE9-AE46-7986E8706F73}" type="presOf" srcId="{A21BF005-17D0-4F06-8996-5A4FC82B11B6}" destId="{2ADCBE9C-37A0-4E94-81A3-F2438A27E7F9}" srcOrd="0" destOrd="0" presId="urn:microsoft.com/office/officeart/2005/8/layout/venn2"/>
    <dgm:cxn modelId="{AB11B3EE-4093-4500-AB98-90A11F3959AF}" type="presOf" srcId="{B49BEFD8-0FEE-47A7-BB95-1036B669E6ED}" destId="{48B98E28-4DF8-45CB-8C94-2D09F79D5A90}" srcOrd="0" destOrd="0" presId="urn:microsoft.com/office/officeart/2005/8/layout/venn2"/>
    <dgm:cxn modelId="{3803124D-3CCF-40CE-B98D-5B85B9B25F39}" type="presParOf" srcId="{621261D4-EC8A-4C17-A643-E6ECEAB7E0BE}" destId="{3B5E6D50-EE7B-497E-A920-A44ACE889060}" srcOrd="0" destOrd="0" presId="urn:microsoft.com/office/officeart/2005/8/layout/venn2"/>
    <dgm:cxn modelId="{7A887DF4-A1E2-4BF2-9028-32B7BEABDAA3}" type="presParOf" srcId="{3B5E6D50-EE7B-497E-A920-A44ACE889060}" destId="{0197D38B-A7D9-4A97-BD9C-FB6D8E2F9D48}" srcOrd="0" destOrd="0" presId="urn:microsoft.com/office/officeart/2005/8/layout/venn2"/>
    <dgm:cxn modelId="{0928F5FC-38B1-4B1C-86A9-75D13111C40E}" type="presParOf" srcId="{3B5E6D50-EE7B-497E-A920-A44ACE889060}" destId="{3F121E8A-6DEF-49D5-A3C1-586C25589CF0}" srcOrd="1" destOrd="0" presId="urn:microsoft.com/office/officeart/2005/8/layout/venn2"/>
    <dgm:cxn modelId="{352EEE59-00EE-4160-9F19-BAFC48D06CE6}" type="presParOf" srcId="{621261D4-EC8A-4C17-A643-E6ECEAB7E0BE}" destId="{49052AF2-35CF-42D4-A9A8-C59223176EF8}" srcOrd="1" destOrd="0" presId="urn:microsoft.com/office/officeart/2005/8/layout/venn2"/>
    <dgm:cxn modelId="{066E69D5-76F5-4442-9DE7-E9E0B9351C4B}" type="presParOf" srcId="{49052AF2-35CF-42D4-A9A8-C59223176EF8}" destId="{48B98E28-4DF8-45CB-8C94-2D09F79D5A90}" srcOrd="0" destOrd="0" presId="urn:microsoft.com/office/officeart/2005/8/layout/venn2"/>
    <dgm:cxn modelId="{6ADBA6A5-974F-4253-9F58-6C29F0EA1F85}" type="presParOf" srcId="{49052AF2-35CF-42D4-A9A8-C59223176EF8}" destId="{BAFE4469-E184-44D4-B19C-F9F25A2E7FF8}" srcOrd="1" destOrd="0" presId="urn:microsoft.com/office/officeart/2005/8/layout/venn2"/>
    <dgm:cxn modelId="{AA86B542-6C65-4DC7-BFFF-856A29A0D299}" type="presParOf" srcId="{621261D4-EC8A-4C17-A643-E6ECEAB7E0BE}" destId="{BCA88DBC-5401-482A-9B2E-CFA808A7EED9}" srcOrd="2" destOrd="0" presId="urn:microsoft.com/office/officeart/2005/8/layout/venn2"/>
    <dgm:cxn modelId="{ADC4054B-20B3-4D6E-8080-8B4E6654AAC7}" type="presParOf" srcId="{BCA88DBC-5401-482A-9B2E-CFA808A7EED9}" destId="{2ADCBE9C-37A0-4E94-81A3-F2438A27E7F9}" srcOrd="0" destOrd="0" presId="urn:microsoft.com/office/officeart/2005/8/layout/venn2"/>
    <dgm:cxn modelId="{1EBC8AC9-8513-470D-8D70-8CA8A60596E8}" type="presParOf" srcId="{BCA88DBC-5401-482A-9B2E-CFA808A7EED9}" destId="{AB708E41-A1F9-48E5-AF77-2D79F9E247AC}" srcOrd="1" destOrd="0" presId="urn:microsoft.com/office/officeart/2005/8/layout/venn2"/>
    <dgm:cxn modelId="{F8FFB090-7BD4-432B-8511-4A590D35C152}" type="presParOf" srcId="{621261D4-EC8A-4C17-A643-E6ECEAB7E0BE}" destId="{F605CD9E-B31B-4D51-9B18-899FEE23CC97}" srcOrd="3" destOrd="0" presId="urn:microsoft.com/office/officeart/2005/8/layout/venn2"/>
    <dgm:cxn modelId="{741ABC65-6A77-4D00-A49B-62811734B8CF}" type="presParOf" srcId="{F605CD9E-B31B-4D51-9B18-899FEE23CC97}" destId="{698BB2DB-3131-45D7-8C38-FFD4DD149F31}" srcOrd="0" destOrd="0" presId="urn:microsoft.com/office/officeart/2005/8/layout/venn2"/>
    <dgm:cxn modelId="{7AD831B7-77EE-408C-99C2-983FCCFCB9D9}" type="presParOf" srcId="{F605CD9E-B31B-4D51-9B18-899FEE23CC97}" destId="{27D3BA90-D9E8-49CD-87E2-9BCE01B09280}" srcOrd="1" destOrd="0" presId="urn:microsoft.com/office/officeart/2005/8/layout/venn2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7D38B-A7D9-4A97-BD9C-FB6D8E2F9D48}">
      <dsp:nvSpPr>
        <dsp:cNvPr id="0" name=""/>
        <dsp:cNvSpPr/>
      </dsp:nvSpPr>
      <dsp:spPr>
        <a:xfrm>
          <a:off x="1970481" y="0"/>
          <a:ext cx="4464849" cy="4464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Palatino Linotype" panose="02040502050505030304" pitchFamily="18" charset="0"/>
            </a:rPr>
            <a:t>A UN ADULTO DE CONFIANZA </a:t>
          </a:r>
        </a:p>
      </dsp:txBody>
      <dsp:txXfrm>
        <a:off x="3578720" y="223242"/>
        <a:ext cx="1248371" cy="669727"/>
      </dsp:txXfrm>
    </dsp:sp>
    <dsp:sp modelId="{48B98E28-4DF8-45CB-8C94-2D09F79D5A90}">
      <dsp:nvSpPr>
        <dsp:cNvPr id="0" name=""/>
        <dsp:cNvSpPr/>
      </dsp:nvSpPr>
      <dsp:spPr>
        <a:xfrm>
          <a:off x="2341063" y="892969"/>
          <a:ext cx="3571879" cy="35718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Palatino Linotype" panose="02040502050505030304" pitchFamily="18" charset="0"/>
            </a:rPr>
            <a:t>Y PEDIRLE AYUDA </a:t>
          </a:r>
        </a:p>
      </dsp:txBody>
      <dsp:txXfrm>
        <a:off x="3502817" y="1107282"/>
        <a:ext cx="1248371" cy="642938"/>
      </dsp:txXfrm>
    </dsp:sp>
    <dsp:sp modelId="{2ADCBE9C-37A0-4E94-81A3-F2438A27E7F9}">
      <dsp:nvSpPr>
        <dsp:cNvPr id="0" name=""/>
        <dsp:cNvSpPr/>
      </dsp:nvSpPr>
      <dsp:spPr>
        <a:xfrm>
          <a:off x="2863451" y="1785939"/>
          <a:ext cx="2678909" cy="26789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Palatino Linotype" panose="02040502050505030304" pitchFamily="18" charset="0"/>
            </a:rPr>
            <a:t>QUE ESCUCHEMOS LA SENSACIÓN INCÓMODA QUE ESTAMOS SINTIENDO</a:t>
          </a:r>
        </a:p>
      </dsp:txBody>
      <dsp:txXfrm>
        <a:off x="3578720" y="1986857"/>
        <a:ext cx="1248371" cy="602754"/>
      </dsp:txXfrm>
    </dsp:sp>
    <dsp:sp modelId="{698BB2DB-3131-45D7-8C38-FFD4DD149F31}">
      <dsp:nvSpPr>
        <dsp:cNvPr id="0" name=""/>
        <dsp:cNvSpPr/>
      </dsp:nvSpPr>
      <dsp:spPr>
        <a:xfrm>
          <a:off x="3383695" y="2863173"/>
          <a:ext cx="1638420" cy="14174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Palatino Linotype" panose="02040502050505030304" pitchFamily="18" charset="0"/>
            </a:rPr>
            <a:t>EL ESPÍRITU SANTO NOS INCITA A </a:t>
          </a:r>
        </a:p>
      </dsp:txBody>
      <dsp:txXfrm>
        <a:off x="3623636" y="3217526"/>
        <a:ext cx="1158538" cy="708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0FE-68D2-488B-97D5-C7ED60D5934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84E8-7415-431C-A13B-EFBE93171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03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20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7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6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43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3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0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66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57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12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5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3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1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4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85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784E8-7415-431C-A13B-EFBE931717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1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7BFF81C-1FCB-4DBA-8044-F1A0FCFD45A6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9340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1869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8091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8593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428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236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B9092B3-2D87-4CDF-B84B-C46E5F5D31F7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7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D769E57-47B1-47B0-B526-3153E4B1E729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69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5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3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4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6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4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0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97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6/26/2023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3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A543EDD-D0D2-447F-B24F-3717AF4B109D}" type="datetime1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9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02463EA7-88B9-43AD-BDDA-23194EF8D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-1" y="-1"/>
            <a:ext cx="12192000" cy="6858001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3C672-6309-4904-BFDF-4542A8D85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064" y="781748"/>
            <a:ext cx="4429556" cy="357016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C</a:t>
            </a:r>
            <a:r>
              <a:rPr lang="es-CO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írculo</a:t>
            </a:r>
            <a:r>
              <a:rPr lang="es-CO" dirty="0">
                <a:solidFill>
                  <a:schemeClr val="tx1"/>
                </a:solidFill>
                <a:latin typeface="Lucida Handwriting" panose="03010101010101010101" pitchFamily="66" charset="0"/>
              </a:rPr>
              <a:t> de Gracia</a:t>
            </a:r>
            <a:endParaRPr lang="en-US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D384F-BFE4-4DC8-B7E7-7D0B38838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8064" y="4518292"/>
            <a:ext cx="4429556" cy="12884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Un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currículo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seguridad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para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menores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basado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fe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reconocido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nivel</a:t>
            </a: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ucida Handwriting" panose="03010101010101010101" pitchFamily="66" charset="0"/>
              </a:rPr>
              <a:t>nacional</a:t>
            </a:r>
            <a:endParaRPr lang="en-US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6B03-4F59-4B4F-883F-B6B179B0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10" y="973668"/>
            <a:ext cx="9452610" cy="809412"/>
          </a:xfrm>
        </p:spPr>
        <p:txBody>
          <a:bodyPr/>
          <a:lstStyle/>
          <a:p>
            <a:r>
              <a:rPr lang="en-US" dirty="0"/>
              <a:t>ENSEÑA “SEGURIDAD Y DISCERNIMIENTO”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F2318-A906-45FB-83C0-5902E422AD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Palatino Linotype" panose="02040502050505030304" pitchFamily="18" charset="0"/>
              </a:rPr>
              <a:t>FE</a:t>
            </a:r>
          </a:p>
          <a:p>
            <a:r>
              <a:rPr lang="es-CO" dirty="0">
                <a:latin typeface="Palatino Linotype" panose="02040502050505030304" pitchFamily="18" charset="0"/>
              </a:rPr>
              <a:t>El Círculo de Gracia le enseña a los jóvenes que Dios quiere que estén seguros.</a:t>
            </a:r>
          </a:p>
          <a:p>
            <a:r>
              <a:rPr lang="es-CO" dirty="0">
                <a:latin typeface="Palatino Linotype" panose="02040502050505030304" pitchFamily="18" charset="0"/>
              </a:rPr>
              <a:t>Escuchar el aviso del Espíritu Santo es clave en identificar los límites saludables y no saludables.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Nuestra fe nos da excelentes enseñanzas sobre los límites saludables ( Diez Mandamientos, Bienaventuranzas, TOB).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1AC81-33AA-468D-8930-19BD257B3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5038408" cy="3625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RELACIONES</a:t>
            </a:r>
          </a:p>
          <a:p>
            <a:r>
              <a:rPr lang="es-CO" dirty="0">
                <a:latin typeface="Palatino Linotype" panose="02040502050505030304" pitchFamily="18" charset="0"/>
              </a:rPr>
              <a:t>El </a:t>
            </a:r>
            <a:r>
              <a:rPr lang="es-CO" i="1" dirty="0">
                <a:latin typeface="Palatino Linotype" panose="02040502050505030304" pitchFamily="18" charset="0"/>
              </a:rPr>
              <a:t>Círculo de Gracia </a:t>
            </a:r>
            <a:r>
              <a:rPr lang="es-CO" dirty="0">
                <a:latin typeface="Palatino Linotype" panose="02040502050505030304" pitchFamily="18" charset="0"/>
              </a:rPr>
              <a:t>ayuda a los jóvenes a identificar “adultos de confianza” además de sus padres.</a:t>
            </a:r>
          </a:p>
          <a:p>
            <a:r>
              <a:rPr lang="es-CO" dirty="0">
                <a:latin typeface="Palatino Linotype" panose="02040502050505030304" pitchFamily="18" charset="0"/>
              </a:rPr>
              <a:t>Conversar con un adulto seguro en quien confíen es vital cuando se trata de discernir si un comportamiento o una persona es seguro(a).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Los jóvenes se tienen que preguntar a sí mismos preguntas clave para ayudarles con el discernimiento. Por ejemplo, ¿qué pensaría mi familia o Dios?        </a:t>
            </a:r>
          </a:p>
        </p:txBody>
      </p:sp>
    </p:spTree>
    <p:extLst>
      <p:ext uri="{BB962C8B-B14F-4D97-AF65-F5344CB8AC3E}">
        <p14:creationId xmlns:p14="http://schemas.microsoft.com/office/powerpoint/2010/main" val="426556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8B22-0543-42B5-8ACE-3A2C2E3E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7" y="1059393"/>
            <a:ext cx="10572749" cy="1045632"/>
          </a:xfrm>
        </p:spPr>
        <p:txBody>
          <a:bodyPr/>
          <a:lstStyle/>
          <a:p>
            <a:pPr algn="ctr"/>
            <a:r>
              <a:rPr lang="en-US" sz="3200" dirty="0" err="1"/>
              <a:t>Cualidades</a:t>
            </a:r>
            <a:r>
              <a:rPr lang="en-US" sz="3200" dirty="0"/>
              <a:t> Clave para </a:t>
            </a:r>
            <a:r>
              <a:rPr lang="en-US" sz="3200" dirty="0" err="1"/>
              <a:t>Enseñar</a:t>
            </a:r>
            <a:r>
              <a:rPr lang="en-US" sz="3200" dirty="0"/>
              <a:t> </a:t>
            </a:r>
            <a:r>
              <a:rPr lang="en-US" sz="3200" dirty="0" err="1"/>
              <a:t>Efectivamente</a:t>
            </a:r>
            <a:r>
              <a:rPr lang="en-US" sz="3200" dirty="0"/>
              <a:t>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i="1" dirty="0" err="1"/>
              <a:t>Círculo</a:t>
            </a:r>
            <a:r>
              <a:rPr lang="en-US" sz="3200" i="1" dirty="0"/>
              <a:t> de </a:t>
            </a:r>
            <a:r>
              <a:rPr lang="en-US" sz="3200" i="1" dirty="0" err="1"/>
              <a:t>Gracia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1B283-FAFF-4430-889D-693761FC9F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O" dirty="0">
                <a:latin typeface="Palatino Linotype" panose="02040502050505030304" pitchFamily="18" charset="0"/>
              </a:rPr>
              <a:t>Creer de verdad, como expresa la oración, que Dios está así de cerca de nosotros y está a nuestro alrededor. Si usted no cree lo que está enseñando, los jóvenes tampoco lo creerán.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Valor para examinar, como adultos, qué cosas/personas dejamos entrar en nuestro </a:t>
            </a:r>
            <a:r>
              <a:rPr lang="es-CO" i="1" dirty="0">
                <a:latin typeface="Palatino Linotype" panose="02040502050505030304" pitchFamily="18" charset="0"/>
              </a:rPr>
              <a:t>Círculo de Gracia </a:t>
            </a:r>
            <a:r>
              <a:rPr lang="es-CO" dirty="0">
                <a:latin typeface="Palatino Linotype" panose="02040502050505030304" pitchFamily="18" charset="0"/>
              </a:rPr>
              <a:t>que nos afectan de manera negativa.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Entender que este es un </a:t>
            </a:r>
            <a:r>
              <a:rPr lang="es-CO" b="1" dirty="0">
                <a:latin typeface="Palatino Linotype" panose="02040502050505030304" pitchFamily="18" charset="0"/>
              </a:rPr>
              <a:t>currículo de seguridad</a:t>
            </a:r>
            <a:r>
              <a:rPr lang="es-CO" dirty="0">
                <a:latin typeface="Palatino Linotype" panose="02040502050505030304" pitchFamily="18" charset="0"/>
              </a:rPr>
              <a:t> que incorpora nuestra fe.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B8C0B-3C81-4856-AD02-DB49ADECD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r>
              <a:rPr lang="es-ES" dirty="0">
                <a:latin typeface="Palatino Linotype" panose="02040502050505030304" pitchFamily="18" charset="0"/>
              </a:rPr>
              <a:t>Comprender que los jóvenes adoptarán más profundamente su fe cuando sepan que los adultos se preocupan por su seguridad. </a:t>
            </a:r>
          </a:p>
          <a:p>
            <a:r>
              <a:rPr lang="es-ES" dirty="0">
                <a:latin typeface="Palatino Linotype" panose="02040502050505030304" pitchFamily="18" charset="0"/>
              </a:rPr>
              <a:t>Ser ejemplo de un "adulto de confianza" integrando la filosofía y el concepto del </a:t>
            </a:r>
            <a:r>
              <a:rPr lang="es-ES" i="1" dirty="0">
                <a:latin typeface="Palatino Linotype" panose="02040502050505030304" pitchFamily="18" charset="0"/>
              </a:rPr>
              <a:t>Círculo de Gracia </a:t>
            </a:r>
            <a:r>
              <a:rPr lang="es-ES" dirty="0">
                <a:latin typeface="Palatino Linotype" panose="02040502050505030304" pitchFamily="18" charset="0"/>
              </a:rPr>
              <a:t>en sus vidas. </a:t>
            </a:r>
          </a:p>
          <a:p>
            <a:r>
              <a:rPr lang="es-ES" dirty="0">
                <a:latin typeface="Palatino Linotype" panose="02040502050505030304" pitchFamily="18" charset="0"/>
              </a:rPr>
              <a:t>Crear maneras de incorporar el concepto del </a:t>
            </a:r>
            <a:r>
              <a:rPr lang="es-ES" i="1" dirty="0">
                <a:latin typeface="Palatino Linotype" panose="02040502050505030304" pitchFamily="18" charset="0"/>
              </a:rPr>
              <a:t>Círculo de Gracia </a:t>
            </a:r>
            <a:r>
              <a:rPr lang="es-ES" dirty="0">
                <a:latin typeface="Palatino Linotype" panose="02040502050505030304" pitchFamily="18" charset="0"/>
              </a:rPr>
              <a:t>a lo largo del año que ayuden a los jóvenes a sortear muchas de las dificultades a las que se enfrentan.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3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8A80-39D9-42FF-98F2-BF6D28BE4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768" y="2080620"/>
            <a:ext cx="9716493" cy="2677648"/>
          </a:xfrm>
        </p:spPr>
        <p:txBody>
          <a:bodyPr/>
          <a:lstStyle/>
          <a:p>
            <a:pPr algn="ctr"/>
            <a:r>
              <a:rPr lang="en-US" sz="3600" dirty="0" err="1"/>
              <a:t>Currículo</a:t>
            </a:r>
            <a:r>
              <a:rPr lang="en-US" sz="3600" dirty="0"/>
              <a:t> del </a:t>
            </a:r>
            <a:r>
              <a:rPr lang="en-US" sz="3600" dirty="0" err="1"/>
              <a:t>Círculo</a:t>
            </a:r>
            <a:r>
              <a:rPr lang="en-US" sz="3600" dirty="0"/>
              <a:t> de </a:t>
            </a:r>
            <a:r>
              <a:rPr lang="en-US" sz="3600" dirty="0" err="1"/>
              <a:t>Gracia</a:t>
            </a:r>
            <a:r>
              <a:rPr lang="en-US" sz="3600" dirty="0"/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Actualizado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lang="en-US" sz="3600" dirty="0"/>
              <a:t>2023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E9012-70AD-2F6D-703C-458B439BD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316913" cy="861420"/>
          </a:xfrm>
        </p:spPr>
        <p:txBody>
          <a:bodyPr>
            <a:norm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Ayudar a los jóvenes a afrontar los retos de la cultura actual</a:t>
            </a:r>
            <a:endParaRPr lang="en-US" sz="2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9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6EB1-F477-02EE-239E-5B5A8C73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6713"/>
            <a:ext cx="12111318" cy="1372769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Un </a:t>
            </a:r>
            <a:r>
              <a:rPr lang="en-US" dirty="0" err="1">
                <a:latin typeface="Palatino Linotype" panose="02040502050505030304" pitchFamily="18" charset="0"/>
              </a:rPr>
              <a:t>Vistazo</a:t>
            </a:r>
            <a:r>
              <a:rPr lang="en-US" dirty="0">
                <a:latin typeface="Palatino Linotype" panose="02040502050505030304" pitchFamily="18" charset="0"/>
              </a:rPr>
              <a:t> a las </a:t>
            </a:r>
            <a:r>
              <a:rPr lang="en-US" dirty="0" err="1">
                <a:latin typeface="Palatino Linotype" panose="02040502050505030304" pitchFamily="18" charset="0"/>
              </a:rPr>
              <a:t>Lecciones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Tradicionales</a:t>
            </a:r>
            <a:r>
              <a:rPr lang="en-US" dirty="0">
                <a:latin typeface="Palatino Linotype" panose="02040502050505030304" pitchFamily="18" charset="0"/>
              </a:rPr>
              <a:t> y </a:t>
            </a:r>
            <a:r>
              <a:rPr lang="en-US" dirty="0" err="1">
                <a:latin typeface="Palatino Linotype" panose="02040502050505030304" pitchFamily="18" charset="0"/>
              </a:rPr>
              <a:t>Alternas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Kínder</a:t>
            </a:r>
            <a:r>
              <a:rPr lang="en-US" dirty="0">
                <a:latin typeface="Palatino Linotype" panose="02040502050505030304" pitchFamily="18" charset="0"/>
              </a:rPr>
              <a:t> – Grado 8º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C047C-E03F-40EC-EE2F-4307F657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361537"/>
            <a:ext cx="4825157" cy="8182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200" dirty="0" err="1">
                <a:latin typeface="Palatino Linotype" panose="02040502050505030304" pitchFamily="18" charset="0"/>
              </a:rPr>
              <a:t>Lecciones</a:t>
            </a:r>
            <a:r>
              <a:rPr lang="en-US" sz="2200" dirty="0">
                <a:latin typeface="Palatino Linotype" panose="02040502050505030304" pitchFamily="18" charset="0"/>
              </a:rPr>
              <a:t> </a:t>
            </a:r>
            <a:r>
              <a:rPr lang="en-US" sz="2200" dirty="0" err="1">
                <a:latin typeface="Palatino Linotype" panose="02040502050505030304" pitchFamily="18" charset="0"/>
              </a:rPr>
              <a:t>Tradicionales</a:t>
            </a:r>
            <a:r>
              <a:rPr lang="en-US" sz="2200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200" dirty="0">
                <a:latin typeface="Palatino Linotype" panose="02040502050505030304" pitchFamily="18" charset="0"/>
              </a:rPr>
              <a:t> </a:t>
            </a:r>
            <a:r>
              <a:rPr lang="en-US" sz="2200" dirty="0" err="1">
                <a:latin typeface="Palatino Linotype" panose="02040502050505030304" pitchFamily="18" charset="0"/>
              </a:rPr>
              <a:t>Kínder</a:t>
            </a:r>
            <a:r>
              <a:rPr lang="en-US" sz="2200" dirty="0">
                <a:latin typeface="Palatino Linotype" panose="02040502050505030304" pitchFamily="18" charset="0"/>
              </a:rPr>
              <a:t> a 8º Grado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6D3F2-1521-E2CC-01C2-AFF342141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31415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CO" sz="4800" b="1" i="1" dirty="0">
                <a:latin typeface="Palatino Linotype" panose="02040502050505030304" pitchFamily="18" charset="0"/>
              </a:rPr>
              <a:t>Las lecciones tradicionales tienen todos los componentes necesarios para las auditorias de la USCCB.</a:t>
            </a:r>
          </a:p>
          <a:p>
            <a:r>
              <a:rPr lang="es-CO" sz="4800" b="1" dirty="0">
                <a:latin typeface="Palatino Linotype" panose="02040502050505030304" pitchFamily="18" charset="0"/>
              </a:rPr>
              <a:t>La sección de la Administración</a:t>
            </a:r>
            <a:r>
              <a:rPr lang="es-CO" sz="4800" dirty="0">
                <a:latin typeface="Palatino Linotype" panose="02040502050505030304" pitchFamily="18" charset="0"/>
              </a:rPr>
              <a:t> tiene el vocabulario completo además de recursos adicionales </a:t>
            </a:r>
          </a:p>
          <a:p>
            <a:r>
              <a:rPr lang="es-CO" sz="4800" b="1" dirty="0">
                <a:latin typeface="Palatino Linotype" panose="02040502050505030304" pitchFamily="18" charset="0"/>
              </a:rPr>
              <a:t>Kínder a 3º </a:t>
            </a:r>
            <a:r>
              <a:rPr lang="es-CO" sz="4800" dirty="0">
                <a:latin typeface="Palatino Linotype" panose="02040502050505030304" pitchFamily="18" charset="0"/>
              </a:rPr>
              <a:t>incluye la sacralidad, los límites de cada </a:t>
            </a:r>
            <a:r>
              <a:rPr lang="es-CO" sz="4800" i="1" dirty="0">
                <a:latin typeface="Palatino Linotype" panose="02040502050505030304" pitchFamily="18" charset="0"/>
              </a:rPr>
              <a:t>Círculo de Gracia</a:t>
            </a:r>
            <a:r>
              <a:rPr lang="es-CO" sz="4800" dirty="0">
                <a:latin typeface="Palatino Linotype" panose="02040502050505030304" pitchFamily="18" charset="0"/>
              </a:rPr>
              <a:t> y tiene una lección de 2 partes para cumplir con las necesidades del desarrollo de los niños. El 3er Grado tiene una evaluación previa y una posterior.</a:t>
            </a:r>
          </a:p>
          <a:p>
            <a:r>
              <a:rPr lang="es-CO" sz="4800" b="1" dirty="0">
                <a:latin typeface="Palatino Linotype" panose="02040502050505030304" pitchFamily="18" charset="0"/>
              </a:rPr>
              <a:t>Grado 4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4800" b="1" dirty="0">
                <a:latin typeface="Palatino Linotype" panose="02040502050505030304" pitchFamily="18" charset="0"/>
              </a:rPr>
              <a:t> y 5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4800" b="1" dirty="0">
                <a:latin typeface="Palatino Linotype" panose="02040502050505030304" pitchFamily="18" charset="0"/>
              </a:rPr>
              <a:t> </a:t>
            </a:r>
            <a:r>
              <a:rPr lang="es-CO" sz="4800" dirty="0">
                <a:latin typeface="Palatino Linotype" panose="02040502050505030304" pitchFamily="18" charset="0"/>
              </a:rPr>
              <a:t>se centran en la tecnología y las redes sociales </a:t>
            </a:r>
          </a:p>
          <a:p>
            <a:r>
              <a:rPr lang="es-CO" sz="4800" b="1" dirty="0">
                <a:latin typeface="Palatino Linotype" panose="02040502050505030304" pitchFamily="18" charset="0"/>
              </a:rPr>
              <a:t>Grado 6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4800" b="1" dirty="0">
                <a:latin typeface="Palatino Linotype" panose="02040502050505030304" pitchFamily="18" charset="0"/>
              </a:rPr>
              <a:t> </a:t>
            </a:r>
            <a:r>
              <a:rPr lang="es-CO" sz="4800" dirty="0">
                <a:latin typeface="Palatino Linotype" panose="02040502050505030304" pitchFamily="18" charset="0"/>
              </a:rPr>
              <a:t>aborda el estrés y la presión y tiene </a:t>
            </a:r>
            <a:r>
              <a:rPr lang="es-ES" sz="4800" dirty="0">
                <a:latin typeface="Palatino Linotype" panose="02040502050505030304" pitchFamily="18" charset="0"/>
              </a:rPr>
              <a:t>tiene una evaluación previa y una posterior.</a:t>
            </a:r>
            <a:endParaRPr lang="es-CO" sz="4800" dirty="0">
              <a:latin typeface="Palatino Linotype" panose="02040502050505030304" pitchFamily="18" charset="0"/>
            </a:endParaRPr>
          </a:p>
          <a:p>
            <a:r>
              <a:rPr lang="es-CO" sz="4800" b="1" dirty="0">
                <a:latin typeface="Palatino Linotype" panose="02040502050505030304" pitchFamily="18" charset="0"/>
              </a:rPr>
              <a:t>Grado 7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4800" b="1" dirty="0">
                <a:latin typeface="Palatino Linotype" panose="02040502050505030304" pitchFamily="18" charset="0"/>
              </a:rPr>
              <a:t> </a:t>
            </a:r>
            <a:r>
              <a:rPr lang="es-CO" sz="4800" dirty="0">
                <a:latin typeface="Palatino Linotype" panose="02040502050505030304" pitchFamily="18" charset="0"/>
              </a:rPr>
              <a:t>aborda el </a:t>
            </a:r>
            <a:r>
              <a:rPr lang="es-CO" sz="4800" dirty="0" err="1">
                <a:latin typeface="Palatino Linotype" panose="02040502050505030304" pitchFamily="18" charset="0"/>
              </a:rPr>
              <a:t>bullying</a:t>
            </a:r>
            <a:r>
              <a:rPr lang="es-CO" sz="4800" dirty="0">
                <a:latin typeface="Palatino Linotype" panose="02040502050505030304" pitchFamily="18" charset="0"/>
              </a:rPr>
              <a:t> y el irrespeto; también incluye el código de conducta para el estudiante.</a:t>
            </a:r>
          </a:p>
          <a:p>
            <a:r>
              <a:rPr lang="es-CO" sz="4800" b="1" dirty="0">
                <a:latin typeface="Palatino Linotype" panose="02040502050505030304" pitchFamily="18" charset="0"/>
              </a:rPr>
              <a:t>Grado 8</a:t>
            </a:r>
            <a:r>
              <a:rPr kumimoji="0" lang="es-CO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4800" b="1" dirty="0">
                <a:latin typeface="Palatino Linotype" panose="02040502050505030304" pitchFamily="18" charset="0"/>
              </a:rPr>
              <a:t>  </a:t>
            </a:r>
            <a:r>
              <a:rPr lang="es-CO" sz="4800" dirty="0">
                <a:latin typeface="Palatino Linotype" panose="02040502050505030304" pitchFamily="18" charset="0"/>
              </a:rPr>
              <a:t>se centra en navegar la cultura actual usando los 10 mandamientos.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31385-08A0-40BE-6769-7321C5644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200" dirty="0" err="1">
                <a:latin typeface="Palatino Linotype" panose="02040502050505030304" pitchFamily="18" charset="0"/>
              </a:rPr>
              <a:t>Lecciones</a:t>
            </a:r>
            <a:r>
              <a:rPr lang="en-US" sz="2200" dirty="0">
                <a:latin typeface="Palatino Linotype" panose="02040502050505030304" pitchFamily="18" charset="0"/>
              </a:rPr>
              <a:t> </a:t>
            </a:r>
            <a:r>
              <a:rPr lang="en-US" sz="2200" dirty="0" err="1">
                <a:latin typeface="Palatino Linotype" panose="02040502050505030304" pitchFamily="18" charset="0"/>
              </a:rPr>
              <a:t>Alternas</a:t>
            </a:r>
            <a:r>
              <a:rPr lang="en-US" sz="2200" dirty="0">
                <a:latin typeface="Palatino Linotype" panose="02040502050505030304" pitchFamily="18" charset="0"/>
              </a:rPr>
              <a:t> y </a:t>
            </a:r>
            <a:r>
              <a:rPr lang="en-US" sz="2200" dirty="0" err="1">
                <a:latin typeface="Palatino Linotype" panose="02040502050505030304" pitchFamily="18" charset="0"/>
              </a:rPr>
              <a:t>Retiro</a:t>
            </a:r>
            <a:r>
              <a:rPr lang="en-US" sz="2200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200" dirty="0">
                <a:latin typeface="Palatino Linotype" panose="02040502050505030304" pitchFamily="18" charset="0"/>
              </a:rPr>
              <a:t>Grado 5º a 8º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B4B62F-688A-5625-E7ED-0DC472FA1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5384290" cy="2840039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lang="es-CO" sz="4800" b="1" i="1" dirty="0">
                <a:latin typeface="Palatino Linotype" panose="02040502050505030304" pitchFamily="18" charset="0"/>
              </a:rPr>
              <a:t>Las lecciones Alternas y del Retiro </a:t>
            </a:r>
            <a:r>
              <a:rPr kumimoji="0" lang="es-CO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tienen todos los componentes necesarios para las auditorias de la USCCB. Tratan un tema específico. Los líderes pueden escoger un tema que más se relacione con sus estudiantes. </a:t>
            </a:r>
            <a:endParaRPr lang="es-CO" sz="4800" b="1" i="1" dirty="0"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dirty="0">
                <a:latin typeface="Palatino Linotype" panose="02040502050505030304" pitchFamily="18" charset="0"/>
              </a:rPr>
              <a:t>Honrando las Relaciones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dirty="0">
                <a:latin typeface="Palatino Linotype" panose="02040502050505030304" pitchFamily="18" charset="0"/>
              </a:rPr>
              <a:t>Consecuencias de la Tecnología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i="1" dirty="0">
                <a:latin typeface="Palatino Linotype" panose="02040502050505030304" pitchFamily="18" charset="0"/>
              </a:rPr>
              <a:t>Círculo de Gracia </a:t>
            </a:r>
            <a:r>
              <a:rPr lang="es-CO" sz="4800" b="1" dirty="0">
                <a:latin typeface="Palatino Linotype" panose="02040502050505030304" pitchFamily="18" charset="0"/>
              </a:rPr>
              <a:t>y la Espiritualidad de la Nueva Era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dirty="0">
                <a:latin typeface="Palatino Linotype" panose="02040502050505030304" pitchFamily="18" charset="0"/>
              </a:rPr>
              <a:t>Navegar en una Cultura de “Todo se Vale”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dirty="0">
                <a:latin typeface="Palatino Linotype" panose="02040502050505030304" pitchFamily="18" charset="0"/>
              </a:rPr>
              <a:t>Modestia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4800" b="1" dirty="0">
                <a:latin typeface="Palatino Linotype" panose="02040502050505030304" pitchFamily="18" charset="0"/>
              </a:rPr>
              <a:t>Retiro - Rompecabezas: Reconocer Cuánto Nos Ama Dios</a:t>
            </a:r>
          </a:p>
        </p:txBody>
      </p:sp>
    </p:spTree>
    <p:extLst>
      <p:ext uri="{BB962C8B-B14F-4D97-AF65-F5344CB8AC3E}">
        <p14:creationId xmlns:p14="http://schemas.microsoft.com/office/powerpoint/2010/main" val="64448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B022-F1C6-1821-A88A-00DA404D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973668"/>
            <a:ext cx="10901083" cy="706964"/>
          </a:xfrm>
        </p:spPr>
        <p:txBody>
          <a:bodyPr/>
          <a:lstStyle/>
          <a:p>
            <a:pPr algn="ctr"/>
            <a:r>
              <a:rPr lang="es-ES" dirty="0">
                <a:latin typeface="Palatino Linotype" panose="02040502050505030304" pitchFamily="18" charset="0"/>
              </a:rPr>
              <a:t>Un Vistazo a las Lecciones Tradicionales y Alternas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Grados</a:t>
            </a:r>
            <a:r>
              <a:rPr lang="en-US" dirty="0">
                <a:latin typeface="Palatino Linotype" panose="02040502050505030304" pitchFamily="18" charset="0"/>
              </a:rPr>
              <a:t> 9º al 12º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F19B0-6310-0A1A-DDBB-B10A6E9AE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444443"/>
            <a:ext cx="4760911" cy="706964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endParaRPr lang="en-US" sz="2400" dirty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r>
              <a:rPr lang="en-US" sz="2000" dirty="0" err="1">
                <a:latin typeface="Palatino Linotype" panose="02040502050505030304" pitchFamily="18" charset="0"/>
              </a:rPr>
              <a:t>Lecciones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Tradicionales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Grados</a:t>
            </a:r>
            <a:r>
              <a:rPr lang="en-US" sz="2000" dirty="0">
                <a:latin typeface="Palatino Linotype" panose="02040502050505030304" pitchFamily="18" charset="0"/>
              </a:rPr>
              <a:t> 9 al 12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17B07-D12A-86FA-8F66-9C1C58B1E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O" sz="1600" b="1" i="1" dirty="0">
                <a:latin typeface="Palatino Linotype" panose="02040502050505030304" pitchFamily="18" charset="0"/>
              </a:rPr>
              <a:t>Las lecciones tradicionales tienen todos los componentes necesarios para las auditorias de la USCCB.</a:t>
            </a:r>
          </a:p>
          <a:p>
            <a:pPr marL="0" indent="0">
              <a:buNone/>
            </a:pPr>
            <a:endParaRPr lang="es-CO" sz="1600" b="1" i="1" dirty="0"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Grado 9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1600" b="1" dirty="0">
                <a:latin typeface="Palatino Linotype" panose="02040502050505030304" pitchFamily="18" charset="0"/>
              </a:rPr>
              <a:t>- </a:t>
            </a:r>
            <a:r>
              <a:rPr lang="es-CO" sz="1600" dirty="0">
                <a:latin typeface="Palatino Linotype" panose="02040502050505030304" pitchFamily="18" charset="0"/>
              </a:rPr>
              <a:t>NOTICE cuando los Límites salen mal. Tiene una evaluación previa y una posterior.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s-CO" sz="1600" b="1" dirty="0"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Grado 10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1600" b="1" dirty="0">
                <a:latin typeface="Palatino Linotype" panose="02040502050505030304" pitchFamily="18" charset="0"/>
              </a:rPr>
              <a:t>- </a:t>
            </a:r>
            <a:r>
              <a:rPr lang="es-CO" sz="1600" dirty="0">
                <a:latin typeface="Palatino Linotype" panose="02040502050505030304" pitchFamily="18" charset="0"/>
              </a:rPr>
              <a:t>Niveles de Intimidad e Influencias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s-CO" sz="1400" i="1" dirty="0">
                <a:latin typeface="Palatino Linotype" panose="02040502050505030304" pitchFamily="18" charset="0"/>
              </a:rPr>
              <a:t>(diferencia entre las relaciones y las conexiones en línea)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Grado 11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1600" b="1" dirty="0">
                <a:latin typeface="Palatino Linotype" panose="02040502050505030304" pitchFamily="18" charset="0"/>
              </a:rPr>
              <a:t>- </a:t>
            </a:r>
            <a:r>
              <a:rPr lang="es-CO" sz="1600" dirty="0">
                <a:latin typeface="Palatino Linotype" panose="02040502050505030304" pitchFamily="18" charset="0"/>
              </a:rPr>
              <a:t>Redes Sociales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Grado 12</a:t>
            </a: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º</a:t>
            </a:r>
            <a:r>
              <a:rPr lang="es-CO" sz="1600" b="1" dirty="0">
                <a:latin typeface="Palatino Linotype" panose="02040502050505030304" pitchFamily="18" charset="0"/>
              </a:rPr>
              <a:t>- </a:t>
            </a:r>
            <a:r>
              <a:rPr lang="es-CO" sz="1600" dirty="0">
                <a:latin typeface="Palatino Linotype" panose="02040502050505030304" pitchFamily="18" charset="0"/>
              </a:rPr>
              <a:t>El Amor y la Teología del Cuerpo                                                   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8BDB1-EED7-3B72-25CF-0487DAC40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2" y="2575145"/>
            <a:ext cx="4825159" cy="576262"/>
          </a:xfrm>
        </p:spPr>
        <p:txBody>
          <a:bodyPr/>
          <a:lstStyle/>
          <a:p>
            <a:r>
              <a:rPr lang="en-US" sz="2000" dirty="0" err="1">
                <a:latin typeface="Palatino Linotype" panose="02040502050505030304" pitchFamily="18" charset="0"/>
              </a:rPr>
              <a:t>Lecciones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Alternas</a:t>
            </a:r>
            <a:r>
              <a:rPr lang="en-US" sz="2000" dirty="0">
                <a:latin typeface="Palatino Linotype" panose="02040502050505030304" pitchFamily="18" charset="0"/>
              </a:rPr>
              <a:t> y </a:t>
            </a:r>
            <a:r>
              <a:rPr lang="en-US" sz="2000" dirty="0" err="1">
                <a:latin typeface="Palatino Linotype" panose="02040502050505030304" pitchFamily="18" charset="0"/>
              </a:rPr>
              <a:t>Retiro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Grados</a:t>
            </a:r>
            <a:r>
              <a:rPr lang="en-US" sz="2000" dirty="0">
                <a:latin typeface="Palatino Linotype" panose="02040502050505030304" pitchFamily="18" charset="0"/>
              </a:rPr>
              <a:t> 9 al 12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33ACE-9BC6-BB7C-7A13-2FA419532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5203359" cy="33106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O" sz="1500" b="1" i="1" dirty="0">
                <a:latin typeface="Palatino Linotype" panose="02040502050505030304" pitchFamily="18" charset="0"/>
              </a:rPr>
              <a:t>Las lecciones Alternas y del Retiro tienen todos los componentes necesarios para las auditorias de la USCCB. Tratan un tema específico. Los líderes pueden escoger un tema que más se relacione con sus estudiantes.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Acción, pasos necesarios cuando las preocupaciones no desaparecen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Modestia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Tráfico de Personas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Círculo de Gracia y la Espiritualidad de la Nueva Era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Navegar en una Cultura de “Todo se Vale”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Atravesar Situaciones Incómodas con los Compañeros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1600" b="1" dirty="0">
                <a:latin typeface="Palatino Linotype" panose="02040502050505030304" pitchFamily="18" charset="0"/>
              </a:rPr>
              <a:t>Retiro- Nuestro Camino Hacia la Plenitud a Través de la Santidad</a:t>
            </a:r>
          </a:p>
        </p:txBody>
      </p:sp>
    </p:spTree>
    <p:extLst>
      <p:ext uri="{BB962C8B-B14F-4D97-AF65-F5344CB8AC3E}">
        <p14:creationId xmlns:p14="http://schemas.microsoft.com/office/powerpoint/2010/main" val="49612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E0FD-2809-400D-88DB-F8A26200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1551"/>
            <a:ext cx="2793158" cy="1924049"/>
          </a:xfrm>
        </p:spPr>
        <p:txBody>
          <a:bodyPr/>
          <a:lstStyle/>
          <a:p>
            <a:r>
              <a:rPr lang="en-US" sz="2800" dirty="0">
                <a:latin typeface="Palatino Linotype" panose="02040502050505030304" pitchFamily="18" charset="0"/>
              </a:rPr>
              <a:t>La </a:t>
            </a:r>
            <a:r>
              <a:rPr lang="en-US" sz="2800" dirty="0" err="1">
                <a:latin typeface="Palatino Linotype" panose="02040502050505030304" pitchFamily="18" charset="0"/>
              </a:rPr>
              <a:t>Formación</a:t>
            </a:r>
            <a:r>
              <a:rPr lang="en-US" sz="2800" dirty="0">
                <a:latin typeface="Palatino Linotype" panose="02040502050505030304" pitchFamily="18" charset="0"/>
              </a:rPr>
              <a:t> Religiosa, </a:t>
            </a:r>
            <a:r>
              <a:rPr lang="en-US" sz="2800" dirty="0" err="1">
                <a:latin typeface="Palatino Linotype" panose="02040502050505030304" pitchFamily="18" charset="0"/>
              </a:rPr>
              <a:t>el</a:t>
            </a:r>
            <a:r>
              <a:rPr lang="en-US" sz="2800" dirty="0">
                <a:latin typeface="Palatino Linotype" panose="02040502050505030304" pitchFamily="18" charset="0"/>
              </a:rPr>
              <a:t> </a:t>
            </a:r>
            <a:r>
              <a:rPr lang="en-US" sz="2800" dirty="0" err="1">
                <a:latin typeface="Palatino Linotype" panose="02040502050505030304" pitchFamily="18" charset="0"/>
              </a:rPr>
              <a:t>Ministerio</a:t>
            </a:r>
            <a:r>
              <a:rPr lang="en-US" sz="2800" dirty="0">
                <a:latin typeface="Palatino Linotype" panose="02040502050505030304" pitchFamily="18" charset="0"/>
              </a:rPr>
              <a:t> Juvenil y las </a:t>
            </a:r>
            <a:r>
              <a:rPr lang="en-US" sz="2800" dirty="0" err="1">
                <a:latin typeface="Palatino Linotype" panose="02040502050505030304" pitchFamily="18" charset="0"/>
              </a:rPr>
              <a:t>Escuelas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360A-AEA0-4C6C-9645-9EAD65A0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>
                <a:latin typeface="Palatino Linotype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O" sz="2000" b="1" dirty="0">
                <a:latin typeface="Palatino Linotype" pitchFamily="18" charset="0"/>
              </a:rPr>
              <a:t>Las Lecciones Tradicionales, Alternas y los Retiros tienen todo lo que usted necesita.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CO" sz="2000" b="1" dirty="0">
                <a:latin typeface="Palatino Linotype" pitchFamily="18" charset="0"/>
              </a:rPr>
              <a:t> Esto incluye: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Filosofía y Metas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Conceptos Clave del Círculo de Gracia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dirty="0">
                <a:latin typeface="Palatino Linotype" pitchFamily="18" charset="0"/>
              </a:rPr>
              <a:t>Guía</a:t>
            </a:r>
            <a:r>
              <a:rPr lang="es-CO" sz="1800" dirty="0">
                <a:latin typeface="Palatino Linotype" pitchFamily="18" charset="0"/>
              </a:rPr>
              <a:t> para el Líder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dirty="0">
                <a:latin typeface="Palatino Linotype" pitchFamily="18" charset="0"/>
              </a:rPr>
              <a:t>Vocabulario pertinente para la lección</a:t>
            </a:r>
            <a:endParaRPr lang="es-CO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Evaluaciones Previas y Posteriores en los Grados </a:t>
            </a:r>
            <a:r>
              <a:rPr lang="es-CO" dirty="0">
                <a:latin typeface="Palatino Linotype" pitchFamily="18" charset="0"/>
              </a:rPr>
              <a:t>Identificados</a:t>
            </a:r>
            <a:endParaRPr lang="es-CO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Lecciones fáciles de seguir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Evaluación de la </a:t>
            </a:r>
            <a:r>
              <a:rPr lang="es-CO" dirty="0">
                <a:latin typeface="Palatino Linotype" pitchFamily="18" charset="0"/>
              </a:rPr>
              <a:t>Lección</a:t>
            </a:r>
            <a:endParaRPr lang="es-CO" sz="1800" dirty="0">
              <a:latin typeface="Palatino Linotype" pitchFamily="18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Copias de las Oraciones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sz="1800" dirty="0">
                <a:latin typeface="Palatino Linotype" pitchFamily="18" charset="0"/>
              </a:rPr>
              <a:t>Hojas Informativas y Folletos para </a:t>
            </a:r>
            <a:r>
              <a:rPr lang="es-CO" dirty="0">
                <a:latin typeface="Palatino Linotype" pitchFamily="18" charset="0"/>
              </a:rPr>
              <a:t>los Padres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itchFamily="2" charset="2"/>
              <a:buChar char="ü"/>
            </a:pPr>
            <a:r>
              <a:rPr lang="es-CO" dirty="0">
                <a:latin typeface="Palatino Linotype" pitchFamily="18" charset="0"/>
              </a:rPr>
              <a:t> C</a:t>
            </a:r>
            <a:r>
              <a:rPr lang="es-CO" sz="1800" dirty="0">
                <a:latin typeface="Palatino Linotype" pitchFamily="18" charset="0"/>
              </a:rPr>
              <a:t>urrículo disponible en español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5A621-2859-4B5A-93B4-0B2930025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2559796" cy="2585721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Young multiracial friends">
            <a:extLst>
              <a:ext uri="{FF2B5EF4-FFF2-40B4-BE49-F238E27FC236}">
                <a16:creationId xmlns:a16="http://schemas.microsoft.com/office/drawing/2014/main" id="{098A0C6D-CDC9-4530-B4FD-902E2D8E6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9" y="3124200"/>
            <a:ext cx="3450996" cy="27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6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4B9C2-D094-42EC-872C-F428D228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60" y="1130603"/>
            <a:ext cx="3517469" cy="4596794"/>
          </a:xfrm>
        </p:spPr>
        <p:txBody>
          <a:bodyPr anchor="ctr">
            <a:normAutofit/>
          </a:bodyPr>
          <a:lstStyle/>
          <a:p>
            <a:r>
              <a:rPr lang="en-US" sz="3200" dirty="0" err="1">
                <a:solidFill>
                  <a:srgbClr val="EBEBEB"/>
                </a:solidFill>
              </a:rPr>
              <a:t>Implementación</a:t>
            </a:r>
            <a:r>
              <a:rPr lang="en-US" sz="3200" dirty="0">
                <a:solidFill>
                  <a:srgbClr val="EBEBEB"/>
                </a:solidFill>
              </a:rPr>
              <a:t> del </a:t>
            </a:r>
            <a:r>
              <a:rPr lang="en-US" sz="3200" dirty="0" err="1">
                <a:solidFill>
                  <a:srgbClr val="EBEBEB"/>
                </a:solidFill>
              </a:rPr>
              <a:t>Currículo</a:t>
            </a:r>
            <a:endParaRPr lang="en-US" sz="3200" dirty="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66F2F-1DFB-486A-A053-FFCAB9F98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CO" sz="2000" b="1" dirty="0">
                <a:latin typeface="Palatino Linotype" panose="02040502050505030304" pitchFamily="18" charset="0"/>
              </a:rPr>
              <a:t>Administradores y Directores </a:t>
            </a:r>
          </a:p>
          <a:p>
            <a:pPr>
              <a:lnSpc>
                <a:spcPct val="90000"/>
              </a:lnSpc>
            </a:pPr>
            <a:endParaRPr lang="es-CO" sz="2000" dirty="0"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Es fundamental repasar el currículo cada año con quienes enseñan las lecciones.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 La sección del Administrador/Director tiene recursos adicionales.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 La carta general para los padres debe ser enviada antes de comenzar a enseñar las lecciones.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En cada grado se enseñan 3 componentes críticos: la sacralidad, los límites y el plan de acción. Por esta razón, </a:t>
            </a:r>
            <a:r>
              <a:rPr lang="es-CO" sz="2000" b="1" dirty="0">
                <a:latin typeface="Palatino Linotype" panose="02040502050505030304" pitchFamily="18" charset="0"/>
              </a:rPr>
              <a:t>cada grado/lección debe ser enseñada en su totalidad.</a:t>
            </a:r>
            <a:r>
              <a:rPr lang="es-CO" sz="2000" dirty="0">
                <a:latin typeface="Palatino Linotype" panose="02040502050505030304" pitchFamily="18" charset="0"/>
              </a:rPr>
              <a:t> No se pueden usar otros currículos o videos. 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La Tarjeta de Acción es de gran ayuda para los líderes saber qué hacer si hay una divulgación o un  problema.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Tengan en cuenta que el contenido puede despertar problemas del pasado en algunos catequistas. </a:t>
            </a:r>
          </a:p>
          <a:p>
            <a:pPr>
              <a:lnSpc>
                <a:spcPct val="90000"/>
              </a:lnSpc>
            </a:pPr>
            <a:r>
              <a:rPr lang="es-CO" sz="2000" dirty="0">
                <a:latin typeface="Palatino Linotype" panose="02040502050505030304" pitchFamily="18" charset="0"/>
              </a:rPr>
              <a:t>Es útil que las iglesias y escuelas reconozcan el concepto.</a:t>
            </a:r>
            <a:endParaRPr lang="es-CO" sz="20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00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09B1-BEDD-4B52-BA05-61E1BA32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7" y="973667"/>
            <a:ext cx="10856259" cy="917885"/>
          </a:xfrm>
        </p:spPr>
        <p:txBody>
          <a:bodyPr/>
          <a:lstStyle/>
          <a:p>
            <a:r>
              <a:rPr lang="es-ES" dirty="0"/>
              <a:t>La Formación Religiosa, el Ministerio Juvenil y las Escuelas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975A-A6E9-4435-A2AA-3219DCE3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57450"/>
            <a:ext cx="9227296" cy="39433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O" sz="2800" b="1" dirty="0">
                <a:latin typeface="Palatino Linotype" panose="02040502050505030304" pitchFamily="18" charset="0"/>
              </a:rPr>
              <a:t>Catequista/Ministro Juvenil/Maestro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Repase la lección con anticipación.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Tenga las hojas informativas y los materiales listos. 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Enseñe las lecciones una vez que haya tenido la oportunidad de conocer a los jóvenes. 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Los grados con dos partes necesitan enseñar las lecciones sin que pase mucho tiempo entre una lección y la otra. 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Es aceptable combinar grados. Evalúe cuál grado se adapta mejor al grupo.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Sepa qué medidas debe tomar si un niño/joven le revela información o si hay un motivo de preocupación. </a:t>
            </a:r>
          </a:p>
          <a:p>
            <a:r>
              <a:rPr lang="es-CO" sz="2000" dirty="0">
                <a:latin typeface="Palatino Linotype" panose="02040502050505030304" pitchFamily="18" charset="0"/>
              </a:rPr>
              <a:t>¡Respire! ¡Sepa que la cualidad más importante para enseñar el CDG es estar entusiasmado por mantener seguros a los niños/jóvenes! </a:t>
            </a:r>
            <a:endParaRPr lang="en-US" sz="2800" b="1" dirty="0"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endParaRPr lang="en-US" sz="2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5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504B-449C-A98E-1F55-16CC20BE0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1993762" cy="962770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Primero </a:t>
            </a:r>
            <a:r>
              <a:rPr lang="en-US" dirty="0" err="1">
                <a:latin typeface="Palatino Linotype" panose="02040502050505030304" pitchFamily="18" charset="0"/>
              </a:rPr>
              <a:t>los</a:t>
            </a:r>
            <a:r>
              <a:rPr lang="en-US" dirty="0">
                <a:latin typeface="Palatino Linotype" panose="02040502050505030304" pitchFamily="18" charset="0"/>
              </a:rPr>
              <a:t> Padres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93F08-F3EA-E6C4-C186-8BA35C83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585" y="1876729"/>
            <a:ext cx="5190066" cy="4148150"/>
          </a:xfrm>
        </p:spPr>
        <p:txBody>
          <a:bodyPr>
            <a:normAutofit lnSpcReduction="10000"/>
          </a:bodyPr>
          <a:lstStyle/>
          <a:p>
            <a:r>
              <a:rPr lang="es-CO" dirty="0">
                <a:latin typeface="Palatino Linotype" panose="02040502050505030304" pitchFamily="18" charset="0"/>
              </a:rPr>
              <a:t>El boletín de Primero los Padres debe ser entregado directamente a los padres, en persona o por correo electrónico, de manera que ellos puedan decidir cuándo hablar sobre este con sus hijos.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Cada boletín tiene secciones sobre las enseñanzas de la Iglesia, el desarrollo de la virtud, pautas para responder las preguntas de sus hijos, sugerencias prácticas y recursos. </a:t>
            </a:r>
          </a:p>
          <a:p>
            <a:r>
              <a:rPr lang="es-CO" dirty="0">
                <a:latin typeface="Palatino Linotype" panose="02040502050505030304" pitchFamily="18" charset="0"/>
              </a:rPr>
              <a:t>Los temas incluyen hecho a Su imagen, hombre y mujer, pureza de corazón, preparación para la pubertad, poder para el bien, espíritu y carne, la verdadera libertad y mucho más. </a:t>
            </a:r>
            <a:endParaRPr lang="es-C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78296-A525-303E-DA74-C1ECAD8C2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2512612"/>
            <a:ext cx="2884309" cy="3512267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Primero los Padres es una nueva carta específica de cada grado solo para los padres.</a:t>
            </a:r>
          </a:p>
          <a:p>
            <a:r>
              <a:rPr lang="es-CO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Habla sobre la sexualidad humana en el contexto de nuestra fe Católica y los conceptos del Círculo de Gracia.</a:t>
            </a:r>
          </a:p>
          <a:p>
            <a:r>
              <a:rPr lang="es-CO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Esta diseñado como una guía para que los padres hablen con sus hijos sobre la sexualidad. </a:t>
            </a:r>
          </a:p>
          <a:p>
            <a:r>
              <a:rPr lang="es-CO" dirty="0">
                <a:solidFill>
                  <a:schemeClr val="bg1">
                    <a:lumMod val="95000"/>
                  </a:schemeClr>
                </a:solidFill>
                <a:latin typeface="Palatino Linotype" panose="02040502050505030304" pitchFamily="18" charset="0"/>
              </a:rPr>
              <a:t>Es un recurso solo para los padres y no es usado en el salón de clases. </a:t>
            </a:r>
          </a:p>
        </p:txBody>
      </p:sp>
    </p:spTree>
    <p:extLst>
      <p:ext uri="{BB962C8B-B14F-4D97-AF65-F5344CB8AC3E}">
        <p14:creationId xmlns:p14="http://schemas.microsoft.com/office/powerpoint/2010/main" val="286175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D64C-4A9D-49DF-AC14-C2F7E0C9AA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Recursos</a:t>
            </a:r>
            <a:r>
              <a:rPr lang="en-US" i="1" dirty="0">
                <a:solidFill>
                  <a:schemeClr val="bg1"/>
                </a:solidFill>
              </a:rPr>
              <a:t> del </a:t>
            </a:r>
            <a:r>
              <a:rPr lang="en-US" i="1" dirty="0" err="1">
                <a:solidFill>
                  <a:schemeClr val="bg1"/>
                </a:solidFill>
              </a:rPr>
              <a:t>Círculo</a:t>
            </a:r>
            <a:r>
              <a:rPr lang="en-US" i="1" dirty="0">
                <a:solidFill>
                  <a:schemeClr val="bg1"/>
                </a:solidFill>
              </a:rPr>
              <a:t> de </a:t>
            </a:r>
            <a:r>
              <a:rPr lang="en-US" i="1" dirty="0" err="1">
                <a:solidFill>
                  <a:schemeClr val="bg1"/>
                </a:solidFill>
              </a:rPr>
              <a:t>Gracia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9BC6C-94B3-4C01-8C69-E351E731E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351" y="4777380"/>
            <a:ext cx="10010692" cy="861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Por favor,  </a:t>
            </a:r>
            <a:r>
              <a:rPr lang="en-US" dirty="0" err="1">
                <a:solidFill>
                  <a:schemeClr val="bg1"/>
                </a:solidFill>
              </a:rPr>
              <a:t>Pregunte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su</a:t>
            </a:r>
            <a:r>
              <a:rPr lang="en-US" dirty="0">
                <a:solidFill>
                  <a:schemeClr val="bg1"/>
                </a:solidFill>
              </a:rPr>
              <a:t> dre </a:t>
            </a:r>
            <a:r>
              <a:rPr lang="en-US" dirty="0" err="1">
                <a:solidFill>
                  <a:schemeClr val="bg1"/>
                </a:solidFill>
              </a:rPr>
              <a:t>por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recursos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adicionales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08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E5C33-34FB-4F92-98D6-488FBEFE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solidFill>
                  <a:schemeClr val="tx1"/>
                </a:solidFill>
                <a:latin typeface="Palatino Linotype" panose="02040502050505030304" pitchFamily="18" charset="0"/>
              </a:rPr>
              <a:t>Historia del </a:t>
            </a:r>
            <a:r>
              <a:rPr lang="en-US" sz="33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Currículo</a:t>
            </a:r>
            <a:r>
              <a:rPr lang="en-US" sz="33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8" name="Content Placeholder 7" descr="Colored pencils arranged in a circle">
            <a:extLst>
              <a:ext uri="{FF2B5EF4-FFF2-40B4-BE49-F238E27FC236}">
                <a16:creationId xmlns:a16="http://schemas.microsoft.com/office/drawing/2014/main" id="{2845DAC0-4B97-43D9-8606-DA07F1B12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4004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D39C3-71EF-4A2B-892D-370BC2110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s-E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En el 2005, cada diócesis recibió el mandato de tener un currículo de seguridad para menores en las parroquias y escuelas.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s-E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El arzobispo Curtiss dio su beneplácito para desarrollar nuestro propio currículo basado en la fe.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s-E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Un grupo local de expertos diocesanos (escuelas, parroquias, ministerio juvenil, clero y salud mental) se reunió para desarrollar el currículo.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En la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actualidad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más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de 67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Diócesis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están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usando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el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currículo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y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varios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países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más</a:t>
            </a:r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.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6169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76A21-729E-1103-70D0-D9566BAF0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3605" y="1576873"/>
            <a:ext cx="3757545" cy="4161454"/>
          </a:xfrm>
        </p:spPr>
        <p:txBody>
          <a:bodyPr>
            <a:no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LA MISIÓN DEL </a:t>
            </a:r>
            <a:r>
              <a:rPr lang="en-US" b="1" dirty="0" err="1">
                <a:latin typeface="Palatino Linotype" panose="02040502050505030304" pitchFamily="18" charset="0"/>
              </a:rPr>
              <a:t>Círculo</a:t>
            </a:r>
            <a:r>
              <a:rPr lang="en-US" b="1" dirty="0">
                <a:latin typeface="Palatino Linotype" panose="02040502050505030304" pitchFamily="18" charset="0"/>
              </a:rPr>
              <a:t> de </a:t>
            </a:r>
            <a:r>
              <a:rPr lang="en-US" b="1" dirty="0" err="1">
                <a:latin typeface="Palatino Linotype" panose="02040502050505030304" pitchFamily="18" charset="0"/>
              </a:rPr>
              <a:t>Gracia</a:t>
            </a:r>
            <a:r>
              <a:rPr lang="en-US" b="1" dirty="0">
                <a:latin typeface="Palatino Linotype" panose="02040502050505030304" pitchFamily="18" charset="0"/>
              </a:rPr>
              <a:t> ES QUE TODOS LOS JÓVENES  EXPERIMENTEN UN AMBIENTE ACOGEDOR, SEGURO Y PROTEGIDO QUE LES PERMITA ADOPTAR SU FE CATÓLICA Y ENTABLAR RELACIONES SALUDABLES</a:t>
            </a:r>
          </a:p>
        </p:txBody>
      </p:sp>
      <p:pic>
        <p:nvPicPr>
          <p:cNvPr id="4" name="Picture 3" descr="Holy Spirit - Wikiquote">
            <a:extLst>
              <a:ext uri="{FF2B5EF4-FFF2-40B4-BE49-F238E27FC236}">
                <a16:creationId xmlns:a16="http://schemas.microsoft.com/office/drawing/2014/main" id="{1EF2199F-ADA6-BED5-B562-3942348EA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78" y="1190625"/>
            <a:ext cx="3450093" cy="46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47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404EFA26-70F7-CCC8-0311-5C2A12486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47" r="-1" b="24964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B92FB-2E89-62AC-4E9D-3507B312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EBEBEB"/>
                </a:solidFill>
              </a:rPr>
              <a:t>¿</a:t>
            </a:r>
            <a:r>
              <a:rPr lang="en-US" sz="4400" dirty="0" err="1">
                <a:solidFill>
                  <a:srgbClr val="EBEBEB"/>
                </a:solidFill>
              </a:rPr>
              <a:t>Preguntas</a:t>
            </a:r>
            <a:r>
              <a:rPr lang="en-US" sz="4400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9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1504-BF21-47E9-A4AB-D1712A95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solidFill>
                  <a:schemeClr val="bg1"/>
                </a:solidFill>
                <a:latin typeface="Palatino Linotype" pitchFamily="18" charset="0"/>
              </a:rPr>
              <a:t>Círculo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</a:rPr>
              <a:t> de </a:t>
            </a:r>
            <a:r>
              <a:rPr lang="en-US" b="1" i="1" dirty="0" err="1">
                <a:solidFill>
                  <a:schemeClr val="bg1"/>
                </a:solidFill>
                <a:latin typeface="Palatino Linotype" pitchFamily="18" charset="0"/>
              </a:rPr>
              <a:t>Gracia</a:t>
            </a:r>
            <a:r>
              <a:rPr lang="en-US" b="1" i="1" dirty="0">
                <a:solidFill>
                  <a:schemeClr val="bg1"/>
                </a:solidFill>
                <a:latin typeface="Palatino Linotype" pitchFamily="18" charset="0"/>
              </a:rPr>
              <a:t>  </a:t>
            </a:r>
            <a:r>
              <a:rPr lang="en-US" b="1" dirty="0">
                <a:solidFill>
                  <a:schemeClr val="bg1"/>
                </a:solidFill>
                <a:latin typeface="Palatino Linotype" pitchFamily="18" charset="0"/>
              </a:rPr>
              <a:t>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A54E0-A06E-4368-AE34-DB9CA7BA2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825500"/>
          </a:xfrm>
        </p:spPr>
        <p:txBody>
          <a:bodyPr/>
          <a:lstStyle/>
          <a:p>
            <a:pPr algn="ctr"/>
            <a:r>
              <a:rPr lang="en-US" sz="4000" b="1" dirty="0" err="1">
                <a:latin typeface="Palatino Linotype" panose="02040502050505030304" pitchFamily="18" charset="0"/>
              </a:rPr>
              <a:t>Filosofía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868FF-775F-47E0-AF96-3A54F5C5A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8122396" cy="33924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dirty="0">
              <a:latin typeface="Palatino Linotype" pitchFamily="18" charset="0"/>
            </a:endParaRPr>
          </a:p>
          <a:p>
            <a:pPr eaLnBrk="1" hangingPunct="1"/>
            <a:r>
              <a:rPr lang="en-US" sz="2300" dirty="0">
                <a:latin typeface="Palatino Linotype" pitchFamily="18" charset="0"/>
              </a:rPr>
              <a:t> El amor y la </a:t>
            </a:r>
            <a:r>
              <a:rPr lang="en-US" sz="2300" dirty="0" err="1">
                <a:latin typeface="Palatino Linotype" pitchFamily="18" charset="0"/>
              </a:rPr>
              <a:t>bondad</a:t>
            </a:r>
            <a:r>
              <a:rPr lang="en-US" sz="2300" dirty="0">
                <a:latin typeface="Palatino Linotype" pitchFamily="18" charset="0"/>
              </a:rPr>
              <a:t> de Dios que </a:t>
            </a:r>
            <a:r>
              <a:rPr lang="en-US" sz="2300" dirty="0" err="1">
                <a:latin typeface="Palatino Linotype" pitchFamily="18" charset="0"/>
              </a:rPr>
              <a:t>nos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rodea</a:t>
            </a:r>
            <a:r>
              <a:rPr lang="en-US" sz="2300" dirty="0">
                <a:latin typeface="Palatino Linotype" pitchFamily="18" charset="0"/>
              </a:rPr>
              <a:t> a </a:t>
            </a:r>
            <a:r>
              <a:rPr lang="en-US" sz="2300" dirty="0" err="1">
                <a:latin typeface="Palatino Linotype" pitchFamily="18" charset="0"/>
              </a:rPr>
              <a:t>nosotros</a:t>
            </a:r>
            <a:r>
              <a:rPr lang="en-US" sz="2300" dirty="0">
                <a:latin typeface="Palatino Linotype" pitchFamily="18" charset="0"/>
              </a:rPr>
              <a:t> y a </a:t>
            </a:r>
            <a:r>
              <a:rPr lang="en-US" sz="2300" dirty="0" err="1">
                <a:latin typeface="Palatino Linotype" pitchFamily="18" charset="0"/>
              </a:rPr>
              <a:t>todos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los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demás</a:t>
            </a:r>
            <a:r>
              <a:rPr lang="en-US" sz="2300" dirty="0">
                <a:latin typeface="Palatino Linotype" pitchFamily="18" charset="0"/>
              </a:rPr>
              <a:t>. </a:t>
            </a:r>
          </a:p>
          <a:p>
            <a:pPr eaLnBrk="1" hangingPunct="1"/>
            <a:r>
              <a:rPr lang="en-US" sz="2300" dirty="0">
                <a:latin typeface="Palatino Linotype" pitchFamily="18" charset="0"/>
              </a:rPr>
              <a:t>El </a:t>
            </a:r>
            <a:r>
              <a:rPr lang="en-US" sz="2300" dirty="0" err="1">
                <a:latin typeface="Palatino Linotype" pitchFamily="18" charset="0"/>
              </a:rPr>
              <a:t>reconocimiento</a:t>
            </a:r>
            <a:r>
              <a:rPr lang="en-US" sz="2300" dirty="0">
                <a:latin typeface="Palatino Linotype" pitchFamily="18" charset="0"/>
              </a:rPr>
              <a:t> de que Dios </a:t>
            </a:r>
            <a:r>
              <a:rPr lang="en-US" sz="2300" dirty="0" err="1">
                <a:latin typeface="Palatino Linotype" pitchFamily="18" charset="0"/>
              </a:rPr>
              <a:t>está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siempre</a:t>
            </a:r>
            <a:r>
              <a:rPr lang="en-US" sz="2300" dirty="0">
                <a:latin typeface="Palatino Linotype" pitchFamily="18" charset="0"/>
              </a:rPr>
              <a:t> con </a:t>
            </a:r>
            <a:r>
              <a:rPr lang="en-US" sz="2300" dirty="0" err="1">
                <a:latin typeface="Palatino Linotype" pitchFamily="18" charset="0"/>
              </a:rPr>
              <a:t>nosotros</a:t>
            </a:r>
            <a:r>
              <a:rPr lang="en-US" sz="2300" dirty="0">
                <a:latin typeface="Palatino Linotype" pitchFamily="18" charset="0"/>
              </a:rPr>
              <a:t> y </a:t>
            </a:r>
            <a:r>
              <a:rPr lang="en-US" sz="2300" dirty="0" err="1">
                <a:latin typeface="Palatino Linotype" pitchFamily="18" charset="0"/>
              </a:rPr>
              <a:t>está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ahí</a:t>
            </a:r>
            <a:r>
              <a:rPr lang="en-US" sz="2300" dirty="0">
                <a:latin typeface="Palatino Linotype" pitchFamily="18" charset="0"/>
              </a:rPr>
              <a:t> para </a:t>
            </a:r>
            <a:r>
              <a:rPr lang="en-US" sz="2300" dirty="0" err="1">
                <a:latin typeface="Palatino Linotype" pitchFamily="18" charset="0"/>
              </a:rPr>
              <a:t>ayudarnos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en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situaciones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difíciles</a:t>
            </a:r>
            <a:r>
              <a:rPr lang="en-US" sz="2300" dirty="0">
                <a:latin typeface="Palatino Linotype" pitchFamily="18" charset="0"/>
              </a:rPr>
              <a:t>. </a:t>
            </a:r>
          </a:p>
          <a:p>
            <a:pPr eaLnBrk="1" hangingPunct="1"/>
            <a:r>
              <a:rPr lang="en-US" sz="2300" dirty="0" err="1">
                <a:latin typeface="Palatino Linotype" pitchFamily="18" charset="0"/>
              </a:rPr>
              <a:t>Sostiene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nuestra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propia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esencia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en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mente</a:t>
            </a:r>
            <a:r>
              <a:rPr lang="en-US" sz="2300" dirty="0">
                <a:latin typeface="Palatino Linotype" pitchFamily="18" charset="0"/>
              </a:rPr>
              <a:t>, </a:t>
            </a:r>
            <a:r>
              <a:rPr lang="en-US" sz="2300" dirty="0" err="1">
                <a:latin typeface="Palatino Linotype" pitchFamily="18" charset="0"/>
              </a:rPr>
              <a:t>corazón</a:t>
            </a:r>
            <a:r>
              <a:rPr lang="en-US" sz="2300" dirty="0">
                <a:latin typeface="Palatino Linotype" pitchFamily="18" charset="0"/>
              </a:rPr>
              <a:t>, alma, </a:t>
            </a:r>
            <a:r>
              <a:rPr lang="en-US" sz="2300" dirty="0" err="1">
                <a:latin typeface="Palatino Linotype" pitchFamily="18" charset="0"/>
              </a:rPr>
              <a:t>cuerpo</a:t>
            </a:r>
            <a:r>
              <a:rPr lang="en-US" sz="2300" dirty="0">
                <a:latin typeface="Palatino Linotype" pitchFamily="18" charset="0"/>
              </a:rPr>
              <a:t> y </a:t>
            </a:r>
            <a:r>
              <a:rPr lang="en-US" sz="2300" dirty="0" err="1">
                <a:latin typeface="Palatino Linotype" pitchFamily="18" charset="0"/>
              </a:rPr>
              <a:t>sexualidad</a:t>
            </a:r>
            <a:r>
              <a:rPr lang="en-US" sz="2300" dirty="0">
                <a:latin typeface="Palatino Linotype" pitchFamily="18" charset="0"/>
              </a:rPr>
              <a:t>, </a:t>
            </a:r>
            <a:r>
              <a:rPr lang="en-US" sz="2300" dirty="0" err="1">
                <a:latin typeface="Palatino Linotype" pitchFamily="18" charset="0"/>
              </a:rPr>
              <a:t>abarcando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todos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nuestros</a:t>
            </a:r>
            <a:r>
              <a:rPr lang="en-US" sz="2300" dirty="0">
                <a:latin typeface="Palatino Linotype" pitchFamily="18" charset="0"/>
              </a:rPr>
              <a:t> </a:t>
            </a:r>
            <a:r>
              <a:rPr lang="en-US" sz="2300" dirty="0" err="1">
                <a:latin typeface="Palatino Linotype" pitchFamily="18" charset="0"/>
              </a:rPr>
              <a:t>sentidos</a:t>
            </a:r>
            <a:r>
              <a:rPr lang="en-US" sz="2300" dirty="0">
                <a:latin typeface="Palatino Linotype" pitchFamily="18" charset="0"/>
              </a:rPr>
              <a:t>.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C596E9-5A70-4765-B18B-D5DE1E2DF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V="1">
            <a:off x="1009650" y="2457451"/>
            <a:ext cx="9128872" cy="218544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08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95FD-E12B-43B3-AC34-D6A737CC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n-US" sz="3200" dirty="0" err="1">
                <a:solidFill>
                  <a:srgbClr val="EBEBEB"/>
                </a:solidFill>
              </a:rPr>
              <a:t>Oración</a:t>
            </a:r>
            <a:r>
              <a:rPr lang="en-US" sz="3200" dirty="0">
                <a:solidFill>
                  <a:srgbClr val="EBEBEB"/>
                </a:solidFill>
              </a:rPr>
              <a:t> del </a:t>
            </a:r>
            <a:r>
              <a:rPr lang="en-US" sz="3200" dirty="0" err="1">
                <a:solidFill>
                  <a:srgbClr val="EBEBEB"/>
                </a:solidFill>
              </a:rPr>
              <a:t>Círculo</a:t>
            </a:r>
            <a:r>
              <a:rPr lang="en-US" sz="3200" dirty="0">
                <a:solidFill>
                  <a:srgbClr val="EBEBEB"/>
                </a:solidFill>
              </a:rPr>
              <a:t> de </a:t>
            </a:r>
            <a:r>
              <a:rPr lang="en-US" sz="3200" dirty="0" err="1">
                <a:solidFill>
                  <a:srgbClr val="EBEBEB"/>
                </a:solidFill>
              </a:rPr>
              <a:t>Gracia</a:t>
            </a:r>
            <a:endParaRPr lang="en-US" sz="3200" dirty="0">
              <a:solidFill>
                <a:srgbClr val="EBEBE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9E4B4-AEA3-4DE7-B5A6-99CDA9B2A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6" y="437513"/>
            <a:ext cx="6478589" cy="5954325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en-US" sz="2400" b="1" dirty="0">
                <a:latin typeface="Palatino Linotype" panose="02040502050505030304" pitchFamily="18" charset="0"/>
              </a:rPr>
              <a:t> </a:t>
            </a:r>
            <a:r>
              <a:rPr lang="es-ES" sz="2400" b="1" i="1" dirty="0">
                <a:latin typeface="Palatino Linotype" panose="02040502050505030304" pitchFamily="18" charset="0"/>
              </a:rPr>
              <a:t>Imagina lo siguiente :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Levantando las manos por encima de la cabeza,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Y luego bajando lentamente los brazos,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Manteniéndolos extendidos,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Extendiendo los brazos por delante y luego por detrás,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 Llega lentamente hasta tus pies.</a:t>
            </a:r>
          </a:p>
          <a:p>
            <a:pPr eaLnBrk="1" hangingPunct="1">
              <a:buFontTx/>
              <a:buNone/>
            </a:pPr>
            <a:r>
              <a:rPr lang="es-ES" sz="2400" b="1" i="1" dirty="0">
                <a:latin typeface="Palatino Linotype" panose="02040502050505030304" pitchFamily="18" charset="0"/>
              </a:rPr>
              <a:t>Sabiendo que DIOS está en este espacio contigo 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517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3EF4D6-026A-4D52-B916-967329EE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DB4846F-6AA5-4DB3-9581-D95F22BD5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21010068">
            <a:off x="8490951" y="1797517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54EC22E-2292-4292-A80B-E81DF64BF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80041"/>
            <a:ext cx="12192000" cy="5077959"/>
          </a:xfrm>
          <a:custGeom>
            <a:avLst/>
            <a:gdLst>
              <a:gd name="connsiteX0" fmla="*/ 12192000 w 12192000"/>
              <a:gd name="connsiteY0" fmla="*/ 0 h 5077959"/>
              <a:gd name="connsiteX1" fmla="*/ 12192000 w 12192000"/>
              <a:gd name="connsiteY1" fmla="*/ 1972152 h 5077959"/>
              <a:gd name="connsiteX2" fmla="*/ 12192000 w 12192000"/>
              <a:gd name="connsiteY2" fmla="*/ 2361342 h 5077959"/>
              <a:gd name="connsiteX3" fmla="*/ 12192000 w 12192000"/>
              <a:gd name="connsiteY3" fmla="*/ 5077959 h 5077959"/>
              <a:gd name="connsiteX4" fmla="*/ 0 w 12192000"/>
              <a:gd name="connsiteY4" fmla="*/ 5077959 h 5077959"/>
              <a:gd name="connsiteX5" fmla="*/ 0 w 12192000"/>
              <a:gd name="connsiteY5" fmla="*/ 2361342 h 5077959"/>
              <a:gd name="connsiteX6" fmla="*/ 0 w 12192000"/>
              <a:gd name="connsiteY6" fmla="*/ 1972152 h 5077959"/>
              <a:gd name="connsiteX7" fmla="*/ 0 w 12192000"/>
              <a:gd name="connsiteY7" fmla="*/ 12515 h 5077959"/>
              <a:gd name="connsiteX8" fmla="*/ 108623 w 12192000"/>
              <a:gd name="connsiteY8" fmla="*/ 29540 h 5077959"/>
              <a:gd name="connsiteX9" fmla="*/ 300195 w 12192000"/>
              <a:gd name="connsiteY9" fmla="*/ 56163 h 5077959"/>
              <a:gd name="connsiteX10" fmla="*/ 527528 w 12192000"/>
              <a:gd name="connsiteY10" fmla="*/ 88041 h 5077959"/>
              <a:gd name="connsiteX11" fmla="*/ 779127 w 12192000"/>
              <a:gd name="connsiteY11" fmla="*/ 121671 h 5077959"/>
              <a:gd name="connsiteX12" fmla="*/ 1062654 w 12192000"/>
              <a:gd name="connsiteY12" fmla="*/ 157052 h 5077959"/>
              <a:gd name="connsiteX13" fmla="*/ 1371726 w 12192000"/>
              <a:gd name="connsiteY13" fmla="*/ 194535 h 5077959"/>
              <a:gd name="connsiteX14" fmla="*/ 1707616 w 12192000"/>
              <a:gd name="connsiteY14" fmla="*/ 232018 h 5077959"/>
              <a:gd name="connsiteX15" fmla="*/ 2065219 w 12192000"/>
              <a:gd name="connsiteY15" fmla="*/ 270201 h 5077959"/>
              <a:gd name="connsiteX16" fmla="*/ 2450918 w 12192000"/>
              <a:gd name="connsiteY16" fmla="*/ 305583 h 5077959"/>
              <a:gd name="connsiteX17" fmla="*/ 2854496 w 12192000"/>
              <a:gd name="connsiteY17" fmla="*/ 339562 h 5077959"/>
              <a:gd name="connsiteX18" fmla="*/ 3281065 w 12192000"/>
              <a:gd name="connsiteY18" fmla="*/ 370390 h 5077959"/>
              <a:gd name="connsiteX19" fmla="*/ 3725514 w 12192000"/>
              <a:gd name="connsiteY19" fmla="*/ 399815 h 5077959"/>
              <a:gd name="connsiteX20" fmla="*/ 4189119 w 12192000"/>
              <a:gd name="connsiteY20" fmla="*/ 427490 h 5077959"/>
              <a:gd name="connsiteX21" fmla="*/ 4426671 w 12192000"/>
              <a:gd name="connsiteY21" fmla="*/ 437298 h 5077959"/>
              <a:gd name="connsiteX22" fmla="*/ 4669330 w 12192000"/>
              <a:gd name="connsiteY22" fmla="*/ 448158 h 5077959"/>
              <a:gd name="connsiteX23" fmla="*/ 4915819 w 12192000"/>
              <a:gd name="connsiteY23" fmla="*/ 458317 h 5077959"/>
              <a:gd name="connsiteX24" fmla="*/ 5163586 w 12192000"/>
              <a:gd name="connsiteY24" fmla="*/ 464973 h 5077959"/>
              <a:gd name="connsiteX25" fmla="*/ 5416461 w 12192000"/>
              <a:gd name="connsiteY25" fmla="*/ 470928 h 5077959"/>
              <a:gd name="connsiteX26" fmla="*/ 5671892 w 12192000"/>
              <a:gd name="connsiteY26" fmla="*/ 477234 h 5077959"/>
              <a:gd name="connsiteX27" fmla="*/ 5932430 w 12192000"/>
              <a:gd name="connsiteY27" fmla="*/ 481437 h 5077959"/>
              <a:gd name="connsiteX28" fmla="*/ 6195523 w 12192000"/>
              <a:gd name="connsiteY28" fmla="*/ 481437 h 5077959"/>
              <a:gd name="connsiteX29" fmla="*/ 6461170 w 12192000"/>
              <a:gd name="connsiteY29" fmla="*/ 483539 h 5077959"/>
              <a:gd name="connsiteX30" fmla="*/ 6729372 w 12192000"/>
              <a:gd name="connsiteY30" fmla="*/ 481437 h 5077959"/>
              <a:gd name="connsiteX31" fmla="*/ 7001406 w 12192000"/>
              <a:gd name="connsiteY31" fmla="*/ 477234 h 5077959"/>
              <a:gd name="connsiteX32" fmla="*/ 7273439 w 12192000"/>
              <a:gd name="connsiteY32" fmla="*/ 473380 h 5077959"/>
              <a:gd name="connsiteX33" fmla="*/ 7549303 w 12192000"/>
              <a:gd name="connsiteY33" fmla="*/ 464973 h 5077959"/>
              <a:gd name="connsiteX34" fmla="*/ 7827722 w 12192000"/>
              <a:gd name="connsiteY34" fmla="*/ 456215 h 5077959"/>
              <a:gd name="connsiteX35" fmla="*/ 8106140 w 12192000"/>
              <a:gd name="connsiteY35" fmla="*/ 446056 h 5077959"/>
              <a:gd name="connsiteX36" fmla="*/ 8387114 w 12192000"/>
              <a:gd name="connsiteY36" fmla="*/ 431694 h 5077959"/>
              <a:gd name="connsiteX37" fmla="*/ 8670640 w 12192000"/>
              <a:gd name="connsiteY37" fmla="*/ 414528 h 5077959"/>
              <a:gd name="connsiteX38" fmla="*/ 8955446 w 12192000"/>
              <a:gd name="connsiteY38" fmla="*/ 398064 h 5077959"/>
              <a:gd name="connsiteX39" fmla="*/ 9240250 w 12192000"/>
              <a:gd name="connsiteY39" fmla="*/ 377045 h 5077959"/>
              <a:gd name="connsiteX40" fmla="*/ 9528886 w 12192000"/>
              <a:gd name="connsiteY40" fmla="*/ 351823 h 5077959"/>
              <a:gd name="connsiteX41" fmla="*/ 9813691 w 12192000"/>
              <a:gd name="connsiteY41" fmla="*/ 326601 h 5077959"/>
              <a:gd name="connsiteX42" fmla="*/ 10103603 w 12192000"/>
              <a:gd name="connsiteY42" fmla="*/ 297525 h 5077959"/>
              <a:gd name="connsiteX43" fmla="*/ 10394794 w 12192000"/>
              <a:gd name="connsiteY43" fmla="*/ 265647 h 5077959"/>
              <a:gd name="connsiteX44" fmla="*/ 10682153 w 12192000"/>
              <a:gd name="connsiteY44" fmla="*/ 232018 h 5077959"/>
              <a:gd name="connsiteX45" fmla="*/ 10973344 w 12192000"/>
              <a:gd name="connsiteY45" fmla="*/ 192783 h 5077959"/>
              <a:gd name="connsiteX46" fmla="*/ 11263257 w 12192000"/>
              <a:gd name="connsiteY46" fmla="*/ 150746 h 5077959"/>
              <a:gd name="connsiteX47" fmla="*/ 11554448 w 12192000"/>
              <a:gd name="connsiteY47" fmla="*/ 109060 h 5077959"/>
              <a:gd name="connsiteX48" fmla="*/ 11844360 w 12192000"/>
              <a:gd name="connsiteY48" fmla="*/ 60367 h 5077959"/>
              <a:gd name="connsiteX49" fmla="*/ 12132996 w 12192000"/>
              <a:gd name="connsiteY49" fmla="*/ 10623 h 507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2000" h="5077959">
                <a:moveTo>
                  <a:pt x="12192000" y="0"/>
                </a:moveTo>
                <a:lnTo>
                  <a:pt x="12192000" y="1972152"/>
                </a:lnTo>
                <a:lnTo>
                  <a:pt x="12192000" y="2361342"/>
                </a:lnTo>
                <a:lnTo>
                  <a:pt x="12192000" y="5077959"/>
                </a:lnTo>
                <a:lnTo>
                  <a:pt x="0" y="5077959"/>
                </a:lnTo>
                <a:lnTo>
                  <a:pt x="0" y="2361342"/>
                </a:lnTo>
                <a:lnTo>
                  <a:pt x="0" y="1972152"/>
                </a:lnTo>
                <a:lnTo>
                  <a:pt x="0" y="12515"/>
                </a:lnTo>
                <a:lnTo>
                  <a:pt x="108623" y="29540"/>
                </a:lnTo>
                <a:lnTo>
                  <a:pt x="300195" y="56163"/>
                </a:lnTo>
                <a:lnTo>
                  <a:pt x="527528" y="88041"/>
                </a:lnTo>
                <a:lnTo>
                  <a:pt x="779127" y="121671"/>
                </a:lnTo>
                <a:lnTo>
                  <a:pt x="1062654" y="157052"/>
                </a:lnTo>
                <a:lnTo>
                  <a:pt x="1371726" y="194535"/>
                </a:lnTo>
                <a:lnTo>
                  <a:pt x="1707616" y="232018"/>
                </a:lnTo>
                <a:lnTo>
                  <a:pt x="2065219" y="270201"/>
                </a:lnTo>
                <a:lnTo>
                  <a:pt x="2450918" y="305583"/>
                </a:lnTo>
                <a:lnTo>
                  <a:pt x="2854496" y="339562"/>
                </a:lnTo>
                <a:lnTo>
                  <a:pt x="3281065" y="370390"/>
                </a:lnTo>
                <a:lnTo>
                  <a:pt x="3725514" y="399815"/>
                </a:lnTo>
                <a:lnTo>
                  <a:pt x="4189119" y="427490"/>
                </a:lnTo>
                <a:lnTo>
                  <a:pt x="4426671" y="437298"/>
                </a:lnTo>
                <a:lnTo>
                  <a:pt x="4669330" y="448158"/>
                </a:lnTo>
                <a:lnTo>
                  <a:pt x="4915819" y="458317"/>
                </a:lnTo>
                <a:lnTo>
                  <a:pt x="5163586" y="464973"/>
                </a:lnTo>
                <a:lnTo>
                  <a:pt x="5416461" y="470928"/>
                </a:lnTo>
                <a:lnTo>
                  <a:pt x="5671892" y="477234"/>
                </a:lnTo>
                <a:lnTo>
                  <a:pt x="5932430" y="481437"/>
                </a:lnTo>
                <a:lnTo>
                  <a:pt x="6195523" y="481437"/>
                </a:lnTo>
                <a:lnTo>
                  <a:pt x="6461170" y="483539"/>
                </a:lnTo>
                <a:lnTo>
                  <a:pt x="6729372" y="481437"/>
                </a:lnTo>
                <a:lnTo>
                  <a:pt x="7001406" y="477234"/>
                </a:lnTo>
                <a:lnTo>
                  <a:pt x="7273439" y="473380"/>
                </a:lnTo>
                <a:lnTo>
                  <a:pt x="7549303" y="464973"/>
                </a:lnTo>
                <a:lnTo>
                  <a:pt x="7827722" y="456215"/>
                </a:lnTo>
                <a:lnTo>
                  <a:pt x="8106140" y="446056"/>
                </a:lnTo>
                <a:lnTo>
                  <a:pt x="8387114" y="431694"/>
                </a:lnTo>
                <a:lnTo>
                  <a:pt x="8670640" y="414528"/>
                </a:lnTo>
                <a:lnTo>
                  <a:pt x="8955446" y="398064"/>
                </a:lnTo>
                <a:lnTo>
                  <a:pt x="9240250" y="377045"/>
                </a:lnTo>
                <a:lnTo>
                  <a:pt x="9528886" y="351823"/>
                </a:lnTo>
                <a:lnTo>
                  <a:pt x="9813691" y="326601"/>
                </a:lnTo>
                <a:lnTo>
                  <a:pt x="10103603" y="297525"/>
                </a:lnTo>
                <a:lnTo>
                  <a:pt x="10394794" y="265647"/>
                </a:lnTo>
                <a:lnTo>
                  <a:pt x="10682153" y="232018"/>
                </a:lnTo>
                <a:lnTo>
                  <a:pt x="10973344" y="192783"/>
                </a:lnTo>
                <a:lnTo>
                  <a:pt x="11263257" y="150746"/>
                </a:lnTo>
                <a:lnTo>
                  <a:pt x="11554448" y="109060"/>
                </a:lnTo>
                <a:lnTo>
                  <a:pt x="11844360" y="60367"/>
                </a:lnTo>
                <a:lnTo>
                  <a:pt x="12132996" y="106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1C7165-8A3A-44EB-88D0-4EFA36A00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1081473-BB93-49A4-B605-4E2053739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B15DB-BC3F-463A-8AF6-1070E81DC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838200"/>
            <a:ext cx="8825659" cy="838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EBEBEB"/>
                </a:solidFill>
                <a:latin typeface="Palatino Linotype" panose="02040502050505030304" pitchFamily="18" charset="0"/>
              </a:rPr>
              <a:t> </a:t>
            </a:r>
            <a:r>
              <a:rPr lang="en-US" sz="3600" dirty="0" err="1">
                <a:solidFill>
                  <a:srgbClr val="EBEBEB"/>
                </a:solidFill>
                <a:latin typeface="Palatino Linotype" panose="02040502050505030304" pitchFamily="18" charset="0"/>
              </a:rPr>
              <a:t>Concepto</a:t>
            </a:r>
            <a:r>
              <a:rPr lang="en-US" sz="3600" dirty="0">
                <a:solidFill>
                  <a:srgbClr val="EBEBEB"/>
                </a:solidFill>
                <a:latin typeface="Palatino Linotype" panose="02040502050505030304" pitchFamily="18" charset="0"/>
              </a:rPr>
              <a:t> del </a:t>
            </a:r>
            <a:r>
              <a:rPr lang="en-US" sz="3600" dirty="0" err="1">
                <a:solidFill>
                  <a:srgbClr val="EBEBEB"/>
                </a:solidFill>
                <a:latin typeface="Palatino Linotype" panose="02040502050505030304" pitchFamily="18" charset="0"/>
              </a:rPr>
              <a:t>Círculo</a:t>
            </a:r>
            <a:r>
              <a:rPr lang="en-US" sz="3600" dirty="0">
                <a:solidFill>
                  <a:srgbClr val="EBEBEB"/>
                </a:solidFill>
                <a:latin typeface="Palatino Linotype" panose="02040502050505030304" pitchFamily="18" charset="0"/>
              </a:rPr>
              <a:t> de </a:t>
            </a:r>
            <a:r>
              <a:rPr lang="en-US" sz="3600" dirty="0" err="1">
                <a:solidFill>
                  <a:srgbClr val="EBEBEB"/>
                </a:solidFill>
                <a:latin typeface="Palatino Linotype" panose="02040502050505030304" pitchFamily="18" charset="0"/>
              </a:rPr>
              <a:t>Gracia</a:t>
            </a:r>
            <a:r>
              <a:rPr lang="en-US" sz="3600" dirty="0">
                <a:solidFill>
                  <a:srgbClr val="EBEBEB"/>
                </a:solidFill>
                <a:latin typeface="Palatino Linotype" panose="02040502050505030304" pitchFamily="18" charset="0"/>
              </a:rPr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B1D99-8269-49E7-8481-23DEC1F9B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171" y="1935456"/>
            <a:ext cx="8825659" cy="45684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>
              <a:solidFill>
                <a:srgbClr val="404040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D715D6B-58C3-407C-98BD-8868BF058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78669"/>
              </p:ext>
            </p:extLst>
          </p:nvPr>
        </p:nvGraphicFramePr>
        <p:xfrm>
          <a:off x="1792288" y="1897851"/>
          <a:ext cx="8405812" cy="4464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767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60967-2F32-33DC-C8ED-E224DBA9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59" y="973668"/>
            <a:ext cx="9507069" cy="706964"/>
          </a:xfrm>
        </p:spPr>
        <p:txBody>
          <a:bodyPr/>
          <a:lstStyle/>
          <a:p>
            <a:r>
              <a:rPr lang="en-US" sz="2800" b="1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Resumen</a:t>
            </a:r>
            <a:r>
              <a:rPr lang="en-US" sz="2800" b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2800" b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Conceptos</a:t>
            </a:r>
            <a:r>
              <a:rPr lang="en-US" sz="2800" b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Clave del </a:t>
            </a:r>
            <a:r>
              <a:rPr lang="en-US" sz="28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Círculo</a:t>
            </a:r>
            <a:r>
              <a:rPr lang="en-US" sz="2800" b="1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b="1" i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Gracia</a:t>
            </a:r>
            <a:r>
              <a:rPr lang="en-US" sz="28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B917B-C51F-4477-4D15-27CBF7FD6831}"/>
              </a:ext>
            </a:extLst>
          </p:cNvPr>
          <p:cNvSpPr txBox="1"/>
          <p:nvPr/>
        </p:nvSpPr>
        <p:spPr>
          <a:xfrm>
            <a:off x="1154954" y="2220977"/>
            <a:ext cx="10837628" cy="527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CO" sz="1400" b="1" u="sng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CO" sz="14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Dios nos da a cada uno de nosotros un </a:t>
            </a:r>
            <a:r>
              <a:rPr lang="es-CO" sz="1400" b="1" i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Círculo de Gracia</a:t>
            </a:r>
            <a:r>
              <a:rPr lang="es-CO" sz="14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(ver a continuación) en el </a:t>
            </a:r>
            <a:r>
              <a:rPr lang="es-CO" sz="1400" b="1" u="sng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cual Él siempre está Pres</a:t>
            </a:r>
            <a:r>
              <a:rPr lang="es-CO" sz="14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ente: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CO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480"/>
              </a:spcBef>
              <a:spcAft>
                <a:spcPts val="480"/>
              </a:spcAft>
            </a:pPr>
            <a:r>
              <a:rPr lang="es-CO" sz="11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Levanta las manos por encima de la cabeza y baja lentamente los brazos extendidos.</a:t>
            </a:r>
          </a:p>
          <a:p>
            <a:pPr marL="0" marR="0">
              <a:spcBef>
                <a:spcPts val="480"/>
              </a:spcBef>
              <a:spcAft>
                <a:spcPts val="480"/>
              </a:spcAft>
            </a:pPr>
            <a:r>
              <a:rPr lang="es-CO" sz="11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Extiende los brazos por delante y por detrás y abraza todo el espacio que te rodea.</a:t>
            </a:r>
          </a:p>
          <a:p>
            <a:pPr marL="0" marR="0">
              <a:spcBef>
                <a:spcPts val="480"/>
              </a:spcBef>
              <a:spcAft>
                <a:spcPts val="480"/>
              </a:spcAft>
            </a:pPr>
            <a:r>
              <a:rPr lang="es-CO" sz="11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Llega lentamente hasta tus pies.</a:t>
            </a:r>
          </a:p>
          <a:p>
            <a:pPr marL="0" marR="0">
              <a:spcBef>
                <a:spcPts val="480"/>
              </a:spcBef>
              <a:spcAft>
                <a:spcPts val="480"/>
              </a:spcAft>
            </a:pPr>
            <a:r>
              <a:rPr lang="es-CO" sz="11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Ten presente que Dios está en este espacio contigo.  Este es tu Círculo de Gracia; tú estás en él.</a:t>
            </a:r>
            <a:endParaRPr lang="es-CO" sz="1400" i="1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CO" sz="14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Dios está Presente porque Él desea tener una relación con nosotros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CO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Dios está con nosotros cuando estamos alegres y tristes. Dios no hace que nos sucedan cosas malas. Él nos ama mucho.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Dios desea ayudarnos cuando estamos heridos, asustados o confundidos (</a:t>
            </a:r>
            <a:r>
              <a:rPr lang="es-CO" sz="12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seguros).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posible que el tener fe no desaparezca todas las luchas de la vida. Es por estas luchas que Dios prometió estar presente siempre; proporcionando orientación y confort cuando lo necesitamos.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CO" sz="1400" b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Dios nos ayuda a saber qué pertenece en nuestro </a:t>
            </a:r>
            <a:r>
              <a:rPr lang="es-CO" sz="1400" b="1" i="1" u="sng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Círculo de Gracia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CO" sz="1400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Nuestro</a:t>
            </a:r>
            <a:r>
              <a:rPr lang="es-CO" sz="12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sentimientos nos ayudan a conocernos y conocer el mundo a nuestro alrededor.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Dios nos ayuda a saber qué pertenece en nuestro </a:t>
            </a:r>
            <a:r>
              <a:rPr lang="es-CO" sz="12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Círculo de Gracia</a:t>
            </a: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 permitirnos experimentar paz, amor o alegría cuando algo o alguien bueno entra en nuestro </a:t>
            </a:r>
            <a:r>
              <a:rPr lang="es-CO" sz="12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Círculo de Gracia</a:t>
            </a:r>
            <a:r>
              <a:rPr lang="es-CO" sz="12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2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i="1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916BE-E736-F2F9-2F92-E6ECE80B4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450" y="2968550"/>
            <a:ext cx="1466850" cy="12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8E8E6-8092-7492-22F7-65F1A6DF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072288" cy="706964"/>
          </a:xfrm>
        </p:spPr>
        <p:txBody>
          <a:bodyPr/>
          <a:lstStyle/>
          <a:p>
            <a:r>
              <a:rPr lang="en-US" sz="3600" b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Resumen</a:t>
            </a:r>
            <a:r>
              <a:rPr lang="en-US" sz="36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b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36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Conceptos</a:t>
            </a:r>
            <a:r>
              <a:rPr lang="en-US" sz="36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Clave – </a:t>
            </a:r>
            <a:r>
              <a:rPr lang="en-US" sz="2800" b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Continuación</a:t>
            </a:r>
            <a:r>
              <a:rPr lang="en-US" sz="28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D760-BD62-89E2-6029-E0141177F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80807"/>
            <a:ext cx="8825659" cy="414263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Dios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nos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ayuda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a saber </a:t>
            </a:r>
            <a:r>
              <a:rPr lang="en-US" sz="1600" b="1" u="sng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qué</a:t>
            </a:r>
            <a:r>
              <a:rPr lang="en-US" sz="1600" b="1" u="sng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no </a:t>
            </a:r>
            <a:r>
              <a:rPr lang="en-US" sz="1600" b="1" u="sng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pertenece</a:t>
            </a:r>
            <a:r>
              <a:rPr lang="en-US" sz="1600" b="1" u="sng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en</a:t>
            </a:r>
            <a:r>
              <a:rPr lang="en-US" sz="1600" b="1" u="sng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nuestro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i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Círculo</a:t>
            </a:r>
            <a:r>
              <a:rPr lang="en-US" sz="1600" b="1" i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de </a:t>
            </a:r>
            <a:r>
              <a:rPr lang="en-US" sz="1600" b="1" i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Gracia</a:t>
            </a:r>
            <a:endParaRPr lang="en-US" sz="1600" b="1" i="1" u="sng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Dios desea ayudarnos cuando estamos </a:t>
            </a:r>
            <a:r>
              <a:rPr lang="es-ES" sz="14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doli</a:t>
            </a:r>
            <a:r>
              <a:rPr lang="es-E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dos, asustados o confundidos (inseguros).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sz="14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 Espíritu Santo nos </a:t>
            </a:r>
            <a:r>
              <a:rPr lang="es-CO" sz="1400" dirty="0"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avis</a:t>
            </a:r>
            <a:r>
              <a:rPr lang="es-CO" sz="14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(alerta) que algo no pertenece en nuestro </a:t>
            </a:r>
            <a:r>
              <a:rPr lang="es-CO" sz="14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Círculo </a:t>
            </a:r>
            <a:r>
              <a:rPr lang="es-CO" sz="14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CO" sz="1400" i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Gracia</a:t>
            </a:r>
            <a:r>
              <a:rPr lang="es-CO" sz="14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al hacernos sentir “raros o incómodos” porque algo no es seguro.  Esta sensación está ahí porque Dios quiere que estemos seguros. </a:t>
            </a:r>
            <a:endParaRPr lang="en-US" sz="14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Dios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nos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ayuda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a saber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cuándo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pedirle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ayuda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a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alguien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en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quien</a:t>
            </a:r>
            <a:r>
              <a:rPr lang="en-US" sz="1600" b="1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u="sng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confiamos</a:t>
            </a:r>
            <a:endParaRPr lang="en-US" sz="1600" b="1" u="sng" dirty="0"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Dios nos da varios adultos de confianza, además de nuestros padres, para hablar sobre nuestras preocupaciones, inquietudes o “sentimientos raros/incómodos” para que puedan ayudarnos a estar seguros. Si uno de nuestros padres o un adulto de confianza no está disponible o no puede ayudarnos, Dios quiere que acudamos a otro adulto de confianza hasta que obtengamos la ayuda necesaria para estar seguros. </a:t>
            </a:r>
            <a:endParaRPr lang="en-US" sz="18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5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74E7C-2193-4A12-A4C7-AE3A0C93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10" y="1063417"/>
            <a:ext cx="9414510" cy="137298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¿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Cómo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es que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el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Concepto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de </a:t>
            </a:r>
            <a:r>
              <a:rPr lang="en-US" sz="4000" i="1" dirty="0" err="1">
                <a:solidFill>
                  <a:schemeClr val="bg1"/>
                </a:solidFill>
                <a:latin typeface="Palatino Linotype" pitchFamily="18" charset="0"/>
              </a:rPr>
              <a:t>Círculo</a:t>
            </a:r>
            <a:r>
              <a:rPr lang="en-US" sz="4000" i="1" dirty="0">
                <a:solidFill>
                  <a:schemeClr val="bg1"/>
                </a:solidFill>
                <a:latin typeface="Palatino Linotype" pitchFamily="18" charset="0"/>
              </a:rPr>
              <a:t> de </a:t>
            </a:r>
            <a:r>
              <a:rPr lang="en-US" sz="4000" i="1" dirty="0" err="1">
                <a:solidFill>
                  <a:schemeClr val="bg1"/>
                </a:solidFill>
                <a:latin typeface="Palatino Linotype" pitchFamily="18" charset="0"/>
              </a:rPr>
              <a:t>Gracia</a:t>
            </a:r>
            <a:r>
              <a:rPr lang="en-US" sz="4000" i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Protege a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los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Niños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y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los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Palatino Linotype" pitchFamily="18" charset="0"/>
              </a:rPr>
              <a:t>Jóvenes</a:t>
            </a:r>
            <a:r>
              <a:rPr lang="en-US" sz="4000" dirty="0">
                <a:solidFill>
                  <a:schemeClr val="bg1"/>
                </a:solidFill>
                <a:latin typeface="Palatino Linotype" pitchFamily="18" charset="0"/>
              </a:rPr>
              <a:t>?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9368-243E-424D-A169-DA4A3E4CF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240349"/>
            <a:ext cx="8825659" cy="3409025"/>
          </a:xfrm>
        </p:spPr>
        <p:txBody>
          <a:bodyPr>
            <a:normAutofit/>
          </a:bodyPr>
          <a:lstStyle/>
          <a:p>
            <a:r>
              <a:rPr lang="es-ES" sz="1400" dirty="0">
                <a:latin typeface="Palatino Linotype" pitchFamily="18" charset="0"/>
              </a:rPr>
              <a:t>Cada lección de grado, lección alterna o retiro tiene tres componentes: Lo sagrado (hecho a imagen de Dios), límites/violaciones y cómo buscar ayuda de un adulto de confianza. Enseñar estos tres componentes juntos maximiza la capacidad del niño y/o joven para manifestar su problema. </a:t>
            </a:r>
          </a:p>
          <a:p>
            <a:r>
              <a:rPr lang="es-ES" sz="1400" dirty="0">
                <a:latin typeface="Palatino Linotype" pitchFamily="18" charset="0"/>
              </a:rPr>
              <a:t>Le proporciona a los niños/jóvenes y a los adultos un marco y un lenguaje para abordar todos los problemas de seguridad, no sólo el abuso sexual.</a:t>
            </a:r>
          </a:p>
          <a:p>
            <a:r>
              <a:rPr lang="es-ES" sz="1400" dirty="0">
                <a:latin typeface="Palatino Linotype" pitchFamily="18" charset="0"/>
              </a:rPr>
              <a:t>Le da a los niños/jóvenes la oportunidad de contarnos lo que les hace sentir incómodos, que muchas veces es antes de que se haya producido el contacto inapropiado.</a:t>
            </a:r>
          </a:p>
          <a:p>
            <a:r>
              <a:rPr lang="es-ES" sz="1400" dirty="0">
                <a:latin typeface="Palatino Linotype" pitchFamily="18" charset="0"/>
              </a:rPr>
              <a:t> Un agresor es alertado cuando un niño o joven dice "estás en mi </a:t>
            </a:r>
            <a:r>
              <a:rPr lang="es-ES" sz="1400" i="1" dirty="0">
                <a:latin typeface="Palatino Linotype" pitchFamily="18" charset="0"/>
              </a:rPr>
              <a:t>Círculo de Gracia</a:t>
            </a:r>
            <a:r>
              <a:rPr lang="es-ES" sz="1400" dirty="0">
                <a:latin typeface="Palatino Linotype" pitchFamily="18" charset="0"/>
              </a:rPr>
              <a:t>". Esta es una pista de que el niño/joven ha recibido educación sobre la seguridad y puede prevenir nuevos contactos inapropiados.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C3480-C9B9-42C1-A079-41E0948C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El </a:t>
            </a:r>
            <a:r>
              <a:rPr lang="en-US" i="1" dirty="0" err="1">
                <a:solidFill>
                  <a:schemeClr val="bg1"/>
                </a:solidFill>
                <a:latin typeface="Palatino Linotype" pitchFamily="18" charset="0"/>
              </a:rPr>
              <a:t>Círculo</a:t>
            </a:r>
            <a:r>
              <a:rPr lang="en-US" i="1" dirty="0">
                <a:solidFill>
                  <a:schemeClr val="bg1"/>
                </a:solidFill>
                <a:latin typeface="Palatino Linotype" pitchFamily="18" charset="0"/>
              </a:rPr>
              <a:t> de </a:t>
            </a:r>
            <a:r>
              <a:rPr lang="en-US" i="1" dirty="0" err="1">
                <a:solidFill>
                  <a:schemeClr val="bg1"/>
                </a:solidFill>
                <a:latin typeface="Palatino Linotype" pitchFamily="18" charset="0"/>
              </a:rPr>
              <a:t>Gracia</a:t>
            </a:r>
            <a:r>
              <a:rPr lang="en-US" i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es </a:t>
            </a:r>
            <a:r>
              <a:rPr lang="en-US" dirty="0" err="1">
                <a:solidFill>
                  <a:schemeClr val="bg1"/>
                </a:solidFill>
                <a:latin typeface="Palatino Linotype" pitchFamily="18" charset="0"/>
              </a:rPr>
              <a:t>Relacional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F4711-5E3B-4005-BA88-6DA91D5BC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Palatino Linotype" pitchFamily="18" charset="0"/>
              </a:rPr>
              <a:t>¡Dios </a:t>
            </a:r>
            <a:r>
              <a:rPr lang="en-US" sz="2000" dirty="0" err="1">
                <a:latin typeface="Palatino Linotype" pitchFamily="18" charset="0"/>
              </a:rPr>
              <a:t>está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en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nuestro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i="1" dirty="0" err="1">
                <a:latin typeface="Palatino Linotype" pitchFamily="18" charset="0"/>
              </a:rPr>
              <a:t>Círculo</a:t>
            </a:r>
            <a:r>
              <a:rPr lang="en-US" sz="2000" i="1" dirty="0">
                <a:latin typeface="Palatino Linotype" pitchFamily="18" charset="0"/>
              </a:rPr>
              <a:t> de </a:t>
            </a:r>
            <a:r>
              <a:rPr lang="en-US" sz="2000" i="1" dirty="0" err="1">
                <a:latin typeface="Palatino Linotype" pitchFamily="18" charset="0"/>
              </a:rPr>
              <a:t>Gracia</a:t>
            </a:r>
            <a:r>
              <a:rPr lang="en-US" sz="2000" i="1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porque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Él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desea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una</a:t>
            </a:r>
            <a:r>
              <a:rPr lang="en-US" sz="2000" dirty="0">
                <a:latin typeface="Palatino Linotype" pitchFamily="18" charset="0"/>
              </a:rPr>
              <a:t> </a:t>
            </a:r>
            <a:r>
              <a:rPr lang="en-US" sz="2000" dirty="0" err="1">
                <a:latin typeface="Palatino Linotype" pitchFamily="18" charset="0"/>
              </a:rPr>
              <a:t>relación</a:t>
            </a:r>
            <a:r>
              <a:rPr lang="en-US" sz="2000" dirty="0">
                <a:latin typeface="Palatino Linotype" pitchFamily="18" charset="0"/>
              </a:rPr>
              <a:t> con </a:t>
            </a:r>
            <a:r>
              <a:rPr lang="en-US" sz="2000" dirty="0" err="1">
                <a:latin typeface="Palatino Linotype" pitchFamily="18" charset="0"/>
              </a:rPr>
              <a:t>cada</a:t>
            </a:r>
            <a:r>
              <a:rPr lang="en-US" sz="2000" dirty="0">
                <a:latin typeface="Palatino Linotype" pitchFamily="18" charset="0"/>
              </a:rPr>
              <a:t> uno de </a:t>
            </a:r>
            <a:r>
              <a:rPr lang="en-US" sz="2000" dirty="0" err="1">
                <a:latin typeface="Palatino Linotype" pitchFamily="18" charset="0"/>
              </a:rPr>
              <a:t>nosotros</a:t>
            </a:r>
            <a:r>
              <a:rPr lang="en-US" sz="2000" dirty="0">
                <a:latin typeface="Palatino Linotype" pitchFamily="18" charset="0"/>
              </a:rPr>
              <a:t>!</a:t>
            </a:r>
          </a:p>
          <a:p>
            <a:endParaRPr lang="en-US" sz="2000" dirty="0">
              <a:latin typeface="Palatino Linotype" pitchFamily="18" charset="0"/>
            </a:endParaRPr>
          </a:p>
          <a:p>
            <a:r>
              <a:rPr lang="es-CO" sz="2000" dirty="0">
                <a:latin typeface="Palatino Linotype" pitchFamily="18" charset="0"/>
              </a:rPr>
              <a:t>El</a:t>
            </a:r>
            <a:r>
              <a:rPr lang="es-CO" sz="2000" i="1" dirty="0">
                <a:latin typeface="Palatino Linotype" pitchFamily="18" charset="0"/>
              </a:rPr>
              <a:t> Círculo de Gracia </a:t>
            </a:r>
            <a:r>
              <a:rPr lang="es-CO" sz="2000" dirty="0">
                <a:latin typeface="Palatino Linotype" pitchFamily="18" charset="0"/>
              </a:rPr>
              <a:t>se enseña en el contexto de una relación con uno mismo, con Dios y con los demás</a:t>
            </a:r>
            <a:r>
              <a:rPr lang="es-CO" sz="2000" i="1" dirty="0">
                <a:latin typeface="Palatino Linotype" pitchFamily="18" charset="0"/>
              </a:rPr>
              <a:t>. </a:t>
            </a:r>
          </a:p>
          <a:p>
            <a:pPr marL="0" indent="0">
              <a:buNone/>
            </a:pPr>
            <a:endParaRPr lang="en-US" sz="2000" dirty="0">
              <a:latin typeface="Palatino Linotype" pitchFamily="18" charset="0"/>
            </a:endParaRPr>
          </a:p>
          <a:p>
            <a:pPr>
              <a:spcBef>
                <a:spcPts val="0"/>
              </a:spcBef>
            </a:pPr>
            <a:r>
              <a:rPr lang="es-ES" sz="2000" dirty="0">
                <a:latin typeface="Palatino Linotype" pitchFamily="18" charset="0"/>
              </a:rPr>
              <a:t>El desarrollo moral y el discernimiento maduran con las relaciones reales "cara a cara" no con las relaciones "tecnológicas". Por lo tanto, es importante enseñarlo en persona y no en línea o por vídeo.</a:t>
            </a:r>
            <a:r>
              <a:rPr lang="en-US" sz="1800" dirty="0">
                <a:latin typeface="Palatino Linotype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21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6568</TotalTime>
  <Words>2235</Words>
  <Application>Microsoft Office PowerPoint</Application>
  <PresentationFormat>Widescreen</PresentationFormat>
  <Paragraphs>200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Century Gothic</vt:lpstr>
      <vt:lpstr>Lucida Calligraphy</vt:lpstr>
      <vt:lpstr>Lucida Handwriting</vt:lpstr>
      <vt:lpstr>Palatino Linotype</vt:lpstr>
      <vt:lpstr>Symbol</vt:lpstr>
      <vt:lpstr>Times New Roman</vt:lpstr>
      <vt:lpstr>Wingdings</vt:lpstr>
      <vt:lpstr>Wingdings 3</vt:lpstr>
      <vt:lpstr>Ion Boardroom</vt:lpstr>
      <vt:lpstr>Círculo de Gracia</vt:lpstr>
      <vt:lpstr>Historia del Currículo </vt:lpstr>
      <vt:lpstr>Círculo de Gracia  …</vt:lpstr>
      <vt:lpstr>Oración del Círculo de Gracia</vt:lpstr>
      <vt:lpstr> Concepto del Círculo de Gracia  </vt:lpstr>
      <vt:lpstr>Resumen de los Conceptos Clave del “Círculo de Gracia”</vt:lpstr>
      <vt:lpstr>Resumen de los Conceptos Clave – Continuación </vt:lpstr>
      <vt:lpstr>¿Cómo es que el Concepto de Círculo de Gracia Protege a los Niños y los Jóvenes?  </vt:lpstr>
      <vt:lpstr>El Círculo de Gracia es Relacional</vt:lpstr>
      <vt:lpstr>ENSEÑA “SEGURIDAD Y DISCERNIMIENTO”</vt:lpstr>
      <vt:lpstr>Cualidades Clave para Enseñar Efectivamente el Círculo de Gracia</vt:lpstr>
      <vt:lpstr>Currículo del Círculo de Gracia Actualizado 2023 </vt:lpstr>
      <vt:lpstr>Un Vistazo a las Lecciones Tradicionales y Alternas  Kínder – Grado 8º</vt:lpstr>
      <vt:lpstr>Un Vistazo a las Lecciones Tradicionales y Alternas Grados 9º al 12º</vt:lpstr>
      <vt:lpstr>La Formación Religiosa, el Ministerio Juvenil y las Escuelas</vt:lpstr>
      <vt:lpstr>Implementación del Currículo</vt:lpstr>
      <vt:lpstr>La Formación Religiosa, el Ministerio Juvenil y las Escuelas</vt:lpstr>
      <vt:lpstr>Primero los Padres</vt:lpstr>
      <vt:lpstr>Recursos del Círculo de Gracia</vt:lpstr>
      <vt:lpstr>PowerPoint Presentation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Circle of Grace</dc:title>
  <dc:creator>Mary Beth Hanus</dc:creator>
  <cp:lastModifiedBy>Gatica, Claudia</cp:lastModifiedBy>
  <cp:revision>48</cp:revision>
  <cp:lastPrinted>2023-05-05T19:21:26Z</cp:lastPrinted>
  <dcterms:created xsi:type="dcterms:W3CDTF">2021-10-15T17:58:13Z</dcterms:created>
  <dcterms:modified xsi:type="dcterms:W3CDTF">2023-06-26T15:56:59Z</dcterms:modified>
</cp:coreProperties>
</file>