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677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7AF60B-342B-1FB2-F2B5-AACBC643815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CC2373F-1512-F3B1-091E-2C08C58EF0E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15CCB8-CB55-8F40-494B-4AAECB5165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3C04E-6671-4CAB-9E7B-62C5416844B0}" type="datetimeFigureOut">
              <a:rPr lang="en-US" smtClean="0"/>
              <a:t>2/17/2023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A67C83-4823-A0B2-6E6A-9DC162EE4F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9752E0-B3F4-9AA3-5B1A-26B65CB5CF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49BA4-C492-4B36-8D9A-B325C6B340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12159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E0DF5E-C8F0-896A-546E-6BEBC5763B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E01B918-1637-7599-4E39-8A92A8AE9CE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6F7F76-BA19-A8D7-C9F8-26A53A4CB9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3C04E-6671-4CAB-9E7B-62C5416844B0}" type="datetimeFigureOut">
              <a:rPr lang="en-US" smtClean="0"/>
              <a:t>2/17/2023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C1B466-2536-2C95-C39A-36FF6B6743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687F45-D138-F0AC-C777-9BBBFD482D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49BA4-C492-4B36-8D9A-B325C6B340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14484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3EC2725-C2F5-C390-53E0-D2784E84A93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8CC66CB-8502-51A4-AE6E-78F69A77E7A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944C94-0EF2-4508-ADA0-145774A8BE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3C04E-6671-4CAB-9E7B-62C5416844B0}" type="datetimeFigureOut">
              <a:rPr lang="en-US" smtClean="0"/>
              <a:t>2/17/2023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855AC0-9880-9DD8-4EF4-1603F091DC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CA0519-6D54-DAC9-972C-E9EA02A6C9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49BA4-C492-4B36-8D9A-B325C6B340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22195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5393B0-0D8C-9DAF-A2D6-DA917CA635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21E2C1-CB81-312A-6C9F-C2C9B0AB28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557892-6BFB-269C-F9D6-881694C593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3C04E-6671-4CAB-9E7B-62C5416844B0}" type="datetimeFigureOut">
              <a:rPr lang="en-US" smtClean="0"/>
              <a:t>2/17/2023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392BCA-43B8-199C-515D-49B958D715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4E8EFB-65D0-33C8-D1B8-721C9499A7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49BA4-C492-4B36-8D9A-B325C6B340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26675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BD18F3-A133-167C-7711-53BDFC47B0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C9FB43B-D99B-7EEF-9E63-2CA4C88199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97C6B1-9679-74D5-3393-37C68C7AA3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3C04E-6671-4CAB-9E7B-62C5416844B0}" type="datetimeFigureOut">
              <a:rPr lang="en-US" smtClean="0"/>
              <a:t>2/17/2023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9AF265-924E-AC64-C5ED-B5CC588554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52458C-DFC5-1A44-EC8A-21655D796F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49BA4-C492-4B36-8D9A-B325C6B340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3331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360F31-4B3D-6DF9-6C36-9384CA43C0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BE3015-EE99-7AEE-DA04-8E8A8D96E70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C8F44B8-2F76-C667-C617-256B5159F1A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ECD70AE-98F8-19BD-89A3-3B10D0372B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3C04E-6671-4CAB-9E7B-62C5416844B0}" type="datetimeFigureOut">
              <a:rPr lang="en-US" smtClean="0"/>
              <a:t>2/17/2023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4838931-10FC-EDEF-E46E-2F29CCEA4A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98143F2-AFA2-6659-1464-3EE9CCB06A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49BA4-C492-4B36-8D9A-B325C6B340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50334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A82B68-B217-FB3F-CB65-D320284AD1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B3410BA-7F4D-4D20-FA92-0A266809C2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1ECE58F-61DE-EDF2-CF4F-A59013A92FC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1F34966-227F-923C-1BF7-C8CBBDDE0AB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33E3B48-CF7A-04D5-3EE2-12D794C7090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ACDB092-1BCD-64F6-0200-413F1C4A07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3C04E-6671-4CAB-9E7B-62C5416844B0}" type="datetimeFigureOut">
              <a:rPr lang="en-US" smtClean="0"/>
              <a:t>2/17/2023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AFF2F56-EDF3-809C-066B-9A52023CC2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5628D2F-27E2-6DDA-820B-B5169EEAD3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49BA4-C492-4B36-8D9A-B325C6B340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91709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43E987-3ECA-D85C-B278-A7A2B0987F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788781D-9BEA-D00B-FDC5-3D22FFEDAE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3C04E-6671-4CAB-9E7B-62C5416844B0}" type="datetimeFigureOut">
              <a:rPr lang="en-US" smtClean="0"/>
              <a:t>2/17/2023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1B30C8F-1E4C-B91F-6FC4-F124687BAD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BF50D7A-63F4-E2E8-50EE-47EF6BC1C9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49BA4-C492-4B36-8D9A-B325C6B340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16566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BDCEBCF-5A1D-1D63-B00B-B8A5F8616E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3C04E-6671-4CAB-9E7B-62C5416844B0}" type="datetimeFigureOut">
              <a:rPr lang="en-US" smtClean="0"/>
              <a:t>2/17/2023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EE45B69-E80A-8881-38AC-715A866A4B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3FB0377-8E17-53DF-4D1D-A1DD9BBF99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49BA4-C492-4B36-8D9A-B325C6B340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80801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BE5BF5-511E-0375-C34D-1650DD68A5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0871E3-79A7-74A9-2F40-C950CF7A6E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620F21A-8F41-F0A2-1DDE-2077A71EF69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138422C-2A4D-65C1-DFDF-944025899E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3C04E-6671-4CAB-9E7B-62C5416844B0}" type="datetimeFigureOut">
              <a:rPr lang="en-US" smtClean="0"/>
              <a:t>2/17/2023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7CFE945-C6ED-0829-468E-4551F8F3A8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2927B74-B95F-D1F4-3A59-95E7A5A953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49BA4-C492-4B36-8D9A-B325C6B340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06386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0C4145-9681-CCEE-75DF-9E0DD70457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160C989-18F9-9075-7BF3-B872F526347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BE567EC-2977-42A2-9B40-1FCADFDD108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59DDF2B-F4AF-513F-6AC3-30BED7A636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3C04E-6671-4CAB-9E7B-62C5416844B0}" type="datetimeFigureOut">
              <a:rPr lang="en-US" smtClean="0"/>
              <a:t>2/17/2023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4929488-BBCD-7568-5E33-DB80390BAA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AD83E85-A07A-1A5A-EA59-3C4ACDC0FB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49BA4-C492-4B36-8D9A-B325C6B340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51103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91CE12C-6B6C-B4D7-5393-0141328F37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55AAF91-AD5F-529D-D4CB-3C23D60E56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1B252F-4536-3372-9A33-B072F73225A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B3C04E-6671-4CAB-9E7B-62C5416844B0}" type="datetimeFigureOut">
              <a:rPr lang="en-US" smtClean="0"/>
              <a:t>2/17/2023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BF92A2-A373-F18C-8FE1-E0F0C9E69D7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2DE146-C075-EAA1-A3CA-B96A8993DB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149BA4-C492-4B36-8D9A-B325C6B340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21723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7" name="Straight Connector 46"/>
          <p:cNvCxnSpPr/>
          <p:nvPr/>
        </p:nvCxnSpPr>
        <p:spPr>
          <a:xfrm flipH="1">
            <a:off x="3161030" y="2680416"/>
            <a:ext cx="439" cy="114434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>
            <a:cxnSpLocks/>
          </p:cNvCxnSpPr>
          <p:nvPr/>
        </p:nvCxnSpPr>
        <p:spPr>
          <a:xfrm>
            <a:off x="5008500" y="2679204"/>
            <a:ext cx="0" cy="152114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>
            <a:endCxn id="16" idx="0"/>
          </p:cNvCxnSpPr>
          <p:nvPr/>
        </p:nvCxnSpPr>
        <p:spPr>
          <a:xfrm flipH="1">
            <a:off x="3875118" y="4176861"/>
            <a:ext cx="11288" cy="36605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 flipH="1">
            <a:off x="7098227" y="2679204"/>
            <a:ext cx="2837" cy="27234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9028788" y="2679204"/>
            <a:ext cx="0" cy="27625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6051410" y="4188604"/>
            <a:ext cx="0" cy="35682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Straight Connector 2"/>
          <p:cNvCxnSpPr>
            <a:cxnSpLocks/>
            <a:stCxn id="21" idx="2"/>
          </p:cNvCxnSpPr>
          <p:nvPr/>
        </p:nvCxnSpPr>
        <p:spPr>
          <a:xfrm>
            <a:off x="6230171" y="2243976"/>
            <a:ext cx="0" cy="420912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1887435" y="176834"/>
            <a:ext cx="96053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Garamond" charset="0"/>
                <a:ea typeface="Garamond" charset="0"/>
                <a:cs typeface="Garamond" charset="0"/>
              </a:rPr>
              <a:t>Office of Human Resources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0" y="6368790"/>
            <a:ext cx="12192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err="1">
                <a:solidFill>
                  <a:srgbClr val="002855"/>
                </a:solidFill>
                <a:latin typeface="Tw Cen MT" charset="0"/>
                <a:ea typeface="Tw Cen MT" charset="0"/>
                <a:cs typeface="Tw Cen MT" charset="0"/>
              </a:rPr>
              <a:t>www.adw.org</a:t>
            </a:r>
            <a:endParaRPr lang="en-US" sz="1600" dirty="0">
              <a:solidFill>
                <a:srgbClr val="002855"/>
              </a:solidFill>
              <a:latin typeface="Tw Cen MT" charset="0"/>
              <a:ea typeface="Tw Cen MT" charset="0"/>
              <a:cs typeface="Tw Cen MT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6007" y="157972"/>
            <a:ext cx="1701428" cy="2086004"/>
          </a:xfrm>
          <a:prstGeom prst="rect">
            <a:avLst/>
          </a:prstGeom>
        </p:spPr>
      </p:pic>
      <p:cxnSp>
        <p:nvCxnSpPr>
          <p:cNvPr id="8" name="Straight Connector 7"/>
          <p:cNvCxnSpPr/>
          <p:nvPr/>
        </p:nvCxnSpPr>
        <p:spPr>
          <a:xfrm>
            <a:off x="1887435" y="1052842"/>
            <a:ext cx="9605318" cy="0"/>
          </a:xfrm>
          <a:prstGeom prst="line">
            <a:avLst/>
          </a:prstGeom>
          <a:ln>
            <a:solidFill>
              <a:srgbClr val="00285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ounded Rectangle 15"/>
          <p:cNvSpPr/>
          <p:nvPr/>
        </p:nvSpPr>
        <p:spPr bwMode="auto">
          <a:xfrm>
            <a:off x="3096160" y="4542916"/>
            <a:ext cx="1557915" cy="805187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>
              <a:defRPr/>
            </a:pPr>
            <a:r>
              <a:rPr lang="en-US" altLang="en-US" sz="1100" b="1" dirty="0">
                <a:solidFill>
                  <a:srgbClr val="000000"/>
                </a:solidFill>
                <a:latin typeface="Times New Roman" panose="02020603050405020304" pitchFamily="18" charset="0"/>
                <a:ea typeface="ＭＳ Ｐゴシック" pitchFamily="34" charset="-128"/>
                <a:cs typeface="Times New Roman" panose="02020603050405020304" pitchFamily="18" charset="0"/>
              </a:rPr>
              <a:t>Marian Davy</a:t>
            </a:r>
          </a:p>
          <a:p>
            <a:pPr algn="ctr">
              <a:defRPr/>
            </a:pPr>
            <a:r>
              <a:rPr lang="en-US" altLang="en-US" sz="1100" dirty="0">
                <a:solidFill>
                  <a:srgbClr val="000000"/>
                </a:solidFill>
                <a:latin typeface="Times New Roman" panose="02020603050405020304" pitchFamily="18" charset="0"/>
                <a:ea typeface="ＭＳ Ｐゴシック" pitchFamily="34" charset="-128"/>
                <a:cs typeface="Times New Roman" panose="02020603050405020304" pitchFamily="18" charset="0"/>
              </a:rPr>
              <a:t>Senior Benefits Administrator</a:t>
            </a:r>
          </a:p>
          <a:p>
            <a:pPr algn="ctr">
              <a:defRPr/>
            </a:pPr>
            <a:r>
              <a:rPr lang="en-US" altLang="en-US" sz="1100" dirty="0">
                <a:solidFill>
                  <a:srgbClr val="000000"/>
                </a:solidFill>
                <a:latin typeface="Times New Roman" panose="02020603050405020304" pitchFamily="18" charset="0"/>
                <a:ea typeface="ＭＳ Ｐゴシック" pitchFamily="34" charset="-128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20" name="Rounded Rectangle 19"/>
          <p:cNvSpPr/>
          <p:nvPr/>
        </p:nvSpPr>
        <p:spPr bwMode="auto">
          <a:xfrm>
            <a:off x="2365918" y="2955258"/>
            <a:ext cx="1527779" cy="906006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>
              <a:defRPr/>
            </a:pPr>
            <a:r>
              <a:rPr lang="en-US" altLang="en-US" sz="1100" b="1" dirty="0">
                <a:latin typeface="Times New Roman" panose="02020603050405020304" pitchFamily="18" charset="0"/>
                <a:ea typeface="ＭＳ Ｐゴシック" pitchFamily="34" charset="-128"/>
                <a:cs typeface="Times New Roman" panose="02020603050405020304" pitchFamily="18" charset="0"/>
              </a:rPr>
              <a:t>Halima Johnson</a:t>
            </a:r>
          </a:p>
          <a:p>
            <a:pPr algn="ctr">
              <a:defRPr/>
            </a:pPr>
            <a:r>
              <a:rPr lang="en-US" altLang="en-US" sz="1100" dirty="0">
                <a:latin typeface="Times New Roman" panose="02020603050405020304" pitchFamily="18" charset="0"/>
                <a:ea typeface="ＭＳ Ｐゴシック" pitchFamily="34" charset="-128"/>
                <a:cs typeface="Times New Roman" panose="02020603050405020304" pitchFamily="18" charset="0"/>
              </a:rPr>
              <a:t>Human Resources Generalist </a:t>
            </a:r>
          </a:p>
        </p:txBody>
      </p:sp>
      <p:sp>
        <p:nvSpPr>
          <p:cNvPr id="21" name="Rounded Rectangle 20"/>
          <p:cNvSpPr/>
          <p:nvPr/>
        </p:nvSpPr>
        <p:spPr bwMode="auto">
          <a:xfrm>
            <a:off x="5087171" y="1360261"/>
            <a:ext cx="2286000" cy="883715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>
              <a:defRPr/>
            </a:pPr>
            <a:r>
              <a:rPr lang="en-US" altLang="en-US" sz="1100" b="1" dirty="0">
                <a:solidFill>
                  <a:srgbClr val="000000"/>
                </a:solidFill>
                <a:latin typeface="Times New Roman" panose="02020603050405020304" pitchFamily="18" charset="0"/>
                <a:ea typeface="ＭＳ Ｐゴシック" pitchFamily="34" charset="-128"/>
                <a:cs typeface="Times New Roman" panose="02020603050405020304" pitchFamily="18" charset="0"/>
              </a:rPr>
              <a:t>Nanette Lowe</a:t>
            </a:r>
          </a:p>
          <a:p>
            <a:pPr algn="ctr">
              <a:defRPr/>
            </a:pPr>
            <a:r>
              <a:rPr lang="en-US" altLang="en-US" sz="1100" dirty="0">
                <a:solidFill>
                  <a:srgbClr val="000000"/>
                </a:solidFill>
                <a:latin typeface="Times New Roman" panose="02020603050405020304" pitchFamily="18" charset="0"/>
                <a:ea typeface="ＭＳ Ｐゴシック" pitchFamily="34" charset="-128"/>
                <a:cs typeface="Times New Roman" panose="02020603050405020304" pitchFamily="18" charset="0"/>
              </a:rPr>
              <a:t>Executive Director of </a:t>
            </a:r>
          </a:p>
          <a:p>
            <a:pPr algn="ctr">
              <a:defRPr/>
            </a:pPr>
            <a:r>
              <a:rPr lang="en-US" altLang="en-US" sz="1100" dirty="0">
                <a:solidFill>
                  <a:srgbClr val="000000"/>
                </a:solidFill>
                <a:latin typeface="Times New Roman" panose="02020603050405020304" pitchFamily="18" charset="0"/>
                <a:ea typeface="ＭＳ Ｐゴシック" pitchFamily="34" charset="-128"/>
                <a:cs typeface="Times New Roman" panose="02020603050405020304" pitchFamily="18" charset="0"/>
              </a:rPr>
              <a:t>Human Resources</a:t>
            </a:r>
          </a:p>
        </p:txBody>
      </p:sp>
      <p:sp>
        <p:nvSpPr>
          <p:cNvPr id="22" name="Rounded Rectangle 21"/>
          <p:cNvSpPr/>
          <p:nvPr/>
        </p:nvSpPr>
        <p:spPr bwMode="auto">
          <a:xfrm>
            <a:off x="6291591" y="2934166"/>
            <a:ext cx="1527779" cy="906006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>
              <a:defRPr/>
            </a:pPr>
            <a:r>
              <a:rPr lang="en-US" altLang="en-US" sz="1100" b="1" dirty="0">
                <a:solidFill>
                  <a:srgbClr val="000000"/>
                </a:solidFill>
                <a:latin typeface="Times New Roman" panose="02020603050405020304" pitchFamily="18" charset="0"/>
                <a:ea typeface="ＭＳ Ｐゴシック" pitchFamily="34" charset="-128"/>
                <a:cs typeface="Times New Roman" panose="02020603050405020304" pitchFamily="18" charset="0"/>
              </a:rPr>
              <a:t>Lisa Calla-Russ</a:t>
            </a:r>
          </a:p>
          <a:p>
            <a:pPr algn="ctr">
              <a:defRPr/>
            </a:pPr>
            <a:r>
              <a:rPr lang="en-US" altLang="en-US" sz="1100" dirty="0">
                <a:solidFill>
                  <a:srgbClr val="000000"/>
                </a:solidFill>
                <a:latin typeface="Times New Roman" panose="02020603050405020304" pitchFamily="18" charset="0"/>
                <a:ea typeface="ＭＳ Ｐゴシック" pitchFamily="34" charset="-128"/>
                <a:cs typeface="Times New Roman" panose="02020603050405020304" pitchFamily="18" charset="0"/>
              </a:rPr>
              <a:t>Human Resources Generalist Recruitment</a:t>
            </a:r>
          </a:p>
        </p:txBody>
      </p:sp>
      <p:sp>
        <p:nvSpPr>
          <p:cNvPr id="26" name="Rounded Rectangle 25"/>
          <p:cNvSpPr/>
          <p:nvPr/>
        </p:nvSpPr>
        <p:spPr bwMode="auto">
          <a:xfrm>
            <a:off x="8208905" y="2920145"/>
            <a:ext cx="1777832" cy="907582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>
              <a:defRPr/>
            </a:pPr>
            <a:r>
              <a:rPr lang="en-US" altLang="en-US" sz="1100" b="1" dirty="0">
                <a:latin typeface="Times New Roman" panose="02020603050405020304" pitchFamily="18" charset="0"/>
                <a:ea typeface="ＭＳ Ｐゴシック" pitchFamily="34" charset="-128"/>
                <a:cs typeface="Times New Roman" panose="02020603050405020304" pitchFamily="18" charset="0"/>
              </a:rPr>
              <a:t>Lourdes Bond</a:t>
            </a:r>
          </a:p>
          <a:p>
            <a:pPr algn="ctr">
              <a:defRPr/>
            </a:pPr>
            <a:r>
              <a:rPr lang="en-US" altLang="en-US" sz="1100" dirty="0">
                <a:latin typeface="Times New Roman" panose="02020603050405020304" pitchFamily="18" charset="0"/>
                <a:ea typeface="ＭＳ Ｐゴシック" pitchFamily="34" charset="-128"/>
                <a:cs typeface="Times New Roman" panose="02020603050405020304" pitchFamily="18" charset="0"/>
              </a:rPr>
              <a:t>Senior Human Resources Generalist – Employee Relations</a:t>
            </a:r>
          </a:p>
        </p:txBody>
      </p:sp>
      <p:sp>
        <p:nvSpPr>
          <p:cNvPr id="36" name="Rounded Rectangle 35"/>
          <p:cNvSpPr/>
          <p:nvPr/>
        </p:nvSpPr>
        <p:spPr bwMode="auto">
          <a:xfrm>
            <a:off x="4239848" y="2950392"/>
            <a:ext cx="1699801" cy="906006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>
              <a:defRPr/>
            </a:pPr>
            <a:r>
              <a:rPr lang="en-US" altLang="en-US" sz="1100" b="1" dirty="0">
                <a:latin typeface="Times New Roman" panose="02020603050405020304" pitchFamily="18" charset="0"/>
                <a:ea typeface="ＭＳ Ｐゴシック" pitchFamily="34" charset="-128"/>
                <a:cs typeface="Times New Roman" panose="02020603050405020304" pitchFamily="18" charset="0"/>
              </a:rPr>
              <a:t>Angela Ossinger</a:t>
            </a:r>
          </a:p>
          <a:p>
            <a:pPr algn="ctr">
              <a:defRPr/>
            </a:pPr>
            <a:r>
              <a:rPr lang="en-US" altLang="en-US" sz="1100" dirty="0">
                <a:latin typeface="Times New Roman" panose="02020603050405020304" pitchFamily="18" charset="0"/>
                <a:ea typeface="ＭＳ Ｐゴシック" pitchFamily="34" charset="-128"/>
                <a:cs typeface="Times New Roman" panose="02020603050405020304" pitchFamily="18" charset="0"/>
              </a:rPr>
              <a:t>Director, Benefits and HRIS</a:t>
            </a:r>
          </a:p>
        </p:txBody>
      </p:sp>
      <p:sp>
        <p:nvSpPr>
          <p:cNvPr id="37" name="Rounded Rectangle 36"/>
          <p:cNvSpPr/>
          <p:nvPr/>
        </p:nvSpPr>
        <p:spPr bwMode="auto">
          <a:xfrm>
            <a:off x="5667163" y="4576472"/>
            <a:ext cx="1673970" cy="798094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>
              <a:defRPr/>
            </a:pPr>
            <a:r>
              <a:rPr lang="en-US" altLang="en-US" sz="1100" b="1" dirty="0">
                <a:solidFill>
                  <a:srgbClr val="000000"/>
                </a:solidFill>
                <a:latin typeface="Times New Roman" panose="02020603050405020304" pitchFamily="18" charset="0"/>
                <a:ea typeface="ＭＳ Ｐゴシック" pitchFamily="34" charset="-128"/>
                <a:cs typeface="Times New Roman" panose="02020603050405020304" pitchFamily="18" charset="0"/>
              </a:rPr>
              <a:t>Kirtrice Adams</a:t>
            </a:r>
          </a:p>
          <a:p>
            <a:pPr algn="ctr">
              <a:defRPr/>
            </a:pPr>
            <a:r>
              <a:rPr lang="en-US" altLang="en-US" sz="1100" dirty="0">
                <a:solidFill>
                  <a:srgbClr val="000000"/>
                </a:solidFill>
                <a:latin typeface="Times New Roman" panose="02020603050405020304" pitchFamily="18" charset="0"/>
                <a:ea typeface="ＭＳ Ｐゴシック" pitchFamily="34" charset="-128"/>
                <a:cs typeface="Times New Roman" panose="02020603050405020304" pitchFamily="18" charset="0"/>
              </a:rPr>
              <a:t>HRIS Support Specialist</a:t>
            </a:r>
          </a:p>
          <a:p>
            <a:pPr algn="ctr">
              <a:defRPr/>
            </a:pPr>
            <a:r>
              <a:rPr lang="en-US" altLang="en-US" sz="1100" dirty="0">
                <a:solidFill>
                  <a:srgbClr val="000000"/>
                </a:solidFill>
                <a:latin typeface="Times New Roman" panose="02020603050405020304" pitchFamily="18" charset="0"/>
                <a:ea typeface="ＭＳ Ｐゴシック" pitchFamily="34" charset="-128"/>
                <a:cs typeface="Times New Roman" panose="02020603050405020304" pitchFamily="18" charset="0"/>
              </a:rPr>
              <a:t> </a:t>
            </a:r>
          </a:p>
        </p:txBody>
      </p:sp>
      <p:cxnSp>
        <p:nvCxnSpPr>
          <p:cNvPr id="11" name="Straight Connector 10"/>
          <p:cNvCxnSpPr/>
          <p:nvPr/>
        </p:nvCxnSpPr>
        <p:spPr>
          <a:xfrm flipV="1">
            <a:off x="1371221" y="2664888"/>
            <a:ext cx="9449558" cy="2521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Rounded Rectangle 39"/>
          <p:cNvSpPr/>
          <p:nvPr/>
        </p:nvSpPr>
        <p:spPr bwMode="auto">
          <a:xfrm>
            <a:off x="410441" y="2945010"/>
            <a:ext cx="1565942" cy="907582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>
              <a:defRPr/>
            </a:pPr>
            <a:r>
              <a:rPr lang="en-US" altLang="en-US" sz="1100" b="1" dirty="0">
                <a:solidFill>
                  <a:srgbClr val="000000"/>
                </a:solidFill>
                <a:latin typeface="Times New Roman" panose="02020603050405020304" pitchFamily="18" charset="0"/>
                <a:ea typeface="ＭＳ Ｐゴシック" pitchFamily="34" charset="-128"/>
                <a:cs typeface="Times New Roman" panose="02020603050405020304" pitchFamily="18" charset="0"/>
              </a:rPr>
              <a:t>Virginia Cuadra</a:t>
            </a:r>
          </a:p>
          <a:p>
            <a:pPr algn="ctr">
              <a:defRPr/>
            </a:pPr>
            <a:r>
              <a:rPr lang="en-US" altLang="en-US" sz="1100" dirty="0">
                <a:solidFill>
                  <a:srgbClr val="000000"/>
                </a:solidFill>
                <a:latin typeface="Times New Roman" panose="02020603050405020304" pitchFamily="18" charset="0"/>
                <a:ea typeface="ＭＳ Ｐゴシック" pitchFamily="34" charset="-128"/>
                <a:cs typeface="Times New Roman" panose="02020603050405020304" pitchFamily="18" charset="0"/>
              </a:rPr>
              <a:t>Senior Human Resources Generalist </a:t>
            </a:r>
          </a:p>
          <a:p>
            <a:pPr algn="ctr">
              <a:defRPr/>
            </a:pPr>
            <a:r>
              <a:rPr lang="en-US" altLang="en-US" sz="1100" dirty="0">
                <a:solidFill>
                  <a:srgbClr val="000000"/>
                </a:solidFill>
                <a:latin typeface="Times New Roman" panose="02020603050405020304" pitchFamily="18" charset="0"/>
                <a:ea typeface="ＭＳ Ｐゴシック" pitchFamily="34" charset="-128"/>
                <a:cs typeface="Times New Roman" panose="02020603050405020304" pitchFamily="18" charset="0"/>
              </a:rPr>
              <a:t>Retirement</a:t>
            </a:r>
          </a:p>
          <a:p>
            <a:pPr algn="ctr">
              <a:defRPr/>
            </a:pPr>
            <a:r>
              <a:rPr lang="en-US" altLang="en-US" sz="1100" dirty="0">
                <a:solidFill>
                  <a:srgbClr val="000000"/>
                </a:solidFill>
                <a:latin typeface="Times New Roman" panose="02020603050405020304" pitchFamily="18" charset="0"/>
                <a:ea typeface="ＭＳ Ｐゴシック" pitchFamily="34" charset="-128"/>
                <a:cs typeface="Times New Roman" panose="02020603050405020304" pitchFamily="18" charset="0"/>
              </a:rPr>
              <a:t> </a:t>
            </a:r>
          </a:p>
        </p:txBody>
      </p:sp>
      <p:cxnSp>
        <p:nvCxnSpPr>
          <p:cNvPr id="49" name="Straight Connector 48"/>
          <p:cNvCxnSpPr/>
          <p:nvPr/>
        </p:nvCxnSpPr>
        <p:spPr>
          <a:xfrm>
            <a:off x="3875118" y="4188604"/>
            <a:ext cx="217629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7F01C-1CCE-E948-9CF9-C544E07E273B}" type="slidenum">
              <a:rPr lang="en-US" smtClean="0"/>
              <a:t>1</a:t>
            </a:fld>
            <a:endParaRPr lang="en-US"/>
          </a:p>
        </p:txBody>
      </p:sp>
      <p:sp>
        <p:nvSpPr>
          <p:cNvPr id="38" name="Rounded Rectangle 37"/>
          <p:cNvSpPr/>
          <p:nvPr/>
        </p:nvSpPr>
        <p:spPr bwMode="auto">
          <a:xfrm>
            <a:off x="10188665" y="2965622"/>
            <a:ext cx="1695161" cy="892351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>
              <a:defRPr/>
            </a:pPr>
            <a:r>
              <a:rPr lang="en-US" altLang="en-US" sz="1100" b="1" dirty="0">
                <a:solidFill>
                  <a:srgbClr val="FF0000"/>
                </a:solidFill>
                <a:latin typeface="Times New Roman" panose="02020603050405020304" pitchFamily="18" charset="0"/>
                <a:ea typeface="ＭＳ Ｐゴシック" pitchFamily="34" charset="-128"/>
                <a:cs typeface="Times New Roman" panose="02020603050405020304" pitchFamily="18" charset="0"/>
              </a:rPr>
              <a:t>TBD</a:t>
            </a:r>
          </a:p>
          <a:p>
            <a:pPr algn="ctr">
              <a:defRPr/>
            </a:pPr>
            <a:r>
              <a:rPr lang="en-US" altLang="en-US" sz="1100" b="1" dirty="0">
                <a:solidFill>
                  <a:srgbClr val="FF0000"/>
                </a:solidFill>
                <a:latin typeface="Times New Roman" panose="02020603050405020304" pitchFamily="18" charset="0"/>
                <a:ea typeface="ＭＳ Ｐゴシック" pitchFamily="34" charset="-128"/>
                <a:cs typeface="Times New Roman" panose="02020603050405020304" pitchFamily="18" charset="0"/>
              </a:rPr>
              <a:t>Human Resources Coordinator</a:t>
            </a:r>
            <a:endParaRPr lang="en-US" altLang="en-US" sz="1100" dirty="0">
              <a:solidFill>
                <a:srgbClr val="FF0000"/>
              </a:solidFill>
              <a:latin typeface="Times New Roman" panose="02020603050405020304" pitchFamily="18" charset="0"/>
              <a:ea typeface="ＭＳ Ｐゴシック" pitchFamily="34" charset="-128"/>
              <a:cs typeface="Times New Roman" panose="02020603050405020304" pitchFamily="18" charset="0"/>
            </a:endParaRPr>
          </a:p>
        </p:txBody>
      </p:sp>
      <p:cxnSp>
        <p:nvCxnSpPr>
          <p:cNvPr id="44" name="Straight Connector 43"/>
          <p:cNvCxnSpPr/>
          <p:nvPr/>
        </p:nvCxnSpPr>
        <p:spPr>
          <a:xfrm>
            <a:off x="10816780" y="2664888"/>
            <a:ext cx="0" cy="27625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>
            <a:off x="1356647" y="2683583"/>
            <a:ext cx="10576" cy="26680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424168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CDCD9B4DAA7D643A0A28AF8D217128F" ma:contentTypeVersion="2" ma:contentTypeDescription="Create a new document." ma:contentTypeScope="" ma:versionID="99cbc38637206134d8fe5f367b9c29fa">
  <xsd:schema xmlns:xsd="http://www.w3.org/2001/XMLSchema" xmlns:xs="http://www.w3.org/2001/XMLSchema" xmlns:p="http://schemas.microsoft.com/office/2006/metadata/properties" xmlns:ns3="41b0f169-a212-4937-9205-f25792ed303c" targetNamespace="http://schemas.microsoft.com/office/2006/metadata/properties" ma:root="true" ma:fieldsID="d2f540292dbd918d6ca1c21f11795675" ns3:_="">
    <xsd:import namespace="41b0f169-a212-4937-9205-f25792ed303c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1b0f169-a212-4937-9205-f25792ed303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F75140D4-CDF8-45A5-B429-5B6FC4F6CB6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1b0f169-a212-4937-9205-f25792ed303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2BC4A92-CD1C-42DB-B801-7179C687DDB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FF244F6-1606-4F58-805E-F5C08FFD7946}">
  <ds:schemaRefs>
    <ds:schemaRef ds:uri="http://schemas.openxmlformats.org/package/2006/metadata/core-properties"/>
    <ds:schemaRef ds:uri="http://www.w3.org/XML/1998/namespace"/>
    <ds:schemaRef ds:uri="http://purl.org/dc/dcmitype/"/>
    <ds:schemaRef ds:uri="41b0f169-a212-4937-9205-f25792ed303c"/>
    <ds:schemaRef ds:uri="http://purl.org/dc/elements/1.1/"/>
    <ds:schemaRef ds:uri="http://schemas.microsoft.com/office/2006/documentManagement/types"/>
    <ds:schemaRef ds:uri="http://purl.org/dc/terms/"/>
    <ds:schemaRef ds:uri="http://schemas.microsoft.com/office/infopath/2007/PartnerControls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68</Words>
  <Application>Microsoft Office PowerPoint</Application>
  <PresentationFormat>Widescreen</PresentationFormat>
  <Paragraphs>26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Garamond</vt:lpstr>
      <vt:lpstr>Times New Roman</vt:lpstr>
      <vt:lpstr>Tw Cen MT</vt:lpstr>
      <vt:lpstr>Office Theme</vt:lpstr>
      <vt:lpstr>PowerPoint Presentation</vt:lpstr>
    </vt:vector>
  </TitlesOfParts>
  <Company>ADW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Calla-Russ, Lisa</dc:creator>
  <cp:lastModifiedBy>Bond, Maria de Lourdes</cp:lastModifiedBy>
  <cp:revision>3</cp:revision>
  <dcterms:created xsi:type="dcterms:W3CDTF">2023-02-13T16:27:34Z</dcterms:created>
  <dcterms:modified xsi:type="dcterms:W3CDTF">2023-02-17T17:08:36Z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0x0101001CDCD9B4DAA7D643A0A28AF8D217128F</vt:lpwstr>
  </property>
</Properties>
</file>