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 id="261" r:id="rId4"/>
    <p:sldId id="260" r:id="rId5"/>
    <p:sldId id="264" r:id="rId6"/>
    <p:sldId id="267" r:id="rId7"/>
    <p:sldId id="266" r:id="rId8"/>
    <p:sldId id="265" r:id="rId9"/>
    <p:sldId id="268" r:id="rId10"/>
    <p:sldId id="262" r:id="rId11"/>
    <p:sldId id="263"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68"/>
    <p:restoredTop sz="94716"/>
  </p:normalViewPr>
  <p:slideViewPr>
    <p:cSldViewPr snapToGrid="0" snapToObjects="1">
      <p:cViewPr varScale="1">
        <p:scale>
          <a:sx n="103" d="100"/>
          <a:sy n="103" d="100"/>
        </p:scale>
        <p:origin x="13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3/12/2021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45867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3/12/2021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1686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3/12/2021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9551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3/12/2021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8864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3/12/2021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5608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3/12/2021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5208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3/12/2021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0761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3/12/2021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25674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3/12/2021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80917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3/12/2021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01664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3/12/2021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22813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3/12/2021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373592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1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1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857E8CD-9C0D-4B2A-8ECC-2CC758CCE582}"/>
              </a:ext>
            </a:extLst>
          </p:cNvPr>
          <p:cNvPicPr>
            <a:picLocks noChangeAspect="1"/>
          </p:cNvPicPr>
          <p:nvPr/>
        </p:nvPicPr>
        <p:blipFill rotWithShape="1">
          <a:blip r:embed="rId2"/>
          <a:srcRect t="26704" b="17741"/>
          <a:stretch/>
        </p:blipFill>
        <p:spPr>
          <a:xfrm>
            <a:off x="20" y="975"/>
            <a:ext cx="12191980" cy="6858000"/>
          </a:xfrm>
          <a:prstGeom prst="rect">
            <a:avLst/>
          </a:prstGeom>
        </p:spPr>
      </p:pic>
      <p:sp>
        <p:nvSpPr>
          <p:cNvPr id="11" name="Rectangle 10">
            <a:extLst>
              <a:ext uri="{FF2B5EF4-FFF2-40B4-BE49-F238E27FC236}">
                <a16:creationId xmlns:a16="http://schemas.microsoft.com/office/drawing/2014/main" id="{C5373426-E26E-431D-959C-5DB96C0B62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1238442"/>
            <a:ext cx="3635926" cy="43557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C0D5B9-6C10-0C4A-89ED-7319DD257C46}"/>
              </a:ext>
            </a:extLst>
          </p:cNvPr>
          <p:cNvSpPr>
            <a:spLocks noGrp="1"/>
          </p:cNvSpPr>
          <p:nvPr>
            <p:ph type="ctrTitle"/>
          </p:nvPr>
        </p:nvSpPr>
        <p:spPr>
          <a:xfrm>
            <a:off x="854277" y="1475234"/>
            <a:ext cx="3214307" cy="2901694"/>
          </a:xfrm>
        </p:spPr>
        <p:txBody>
          <a:bodyPr anchor="b">
            <a:normAutofit/>
          </a:bodyPr>
          <a:lstStyle/>
          <a:p>
            <a:r>
              <a:rPr lang="en-US" sz="4400">
                <a:solidFill>
                  <a:schemeClr val="tx1"/>
                </a:solidFill>
              </a:rPr>
              <a:t>Covid-19 Vaccines</a:t>
            </a:r>
          </a:p>
        </p:txBody>
      </p:sp>
      <p:sp>
        <p:nvSpPr>
          <p:cNvPr id="3" name="Subtitle 2">
            <a:extLst>
              <a:ext uri="{FF2B5EF4-FFF2-40B4-BE49-F238E27FC236}">
                <a16:creationId xmlns:a16="http://schemas.microsoft.com/office/drawing/2014/main" id="{FF8E002A-2F62-6345-8E8D-12225C08C1AB}"/>
              </a:ext>
            </a:extLst>
          </p:cNvPr>
          <p:cNvSpPr>
            <a:spLocks noGrp="1"/>
          </p:cNvSpPr>
          <p:nvPr>
            <p:ph type="subTitle" idx="1"/>
          </p:nvPr>
        </p:nvSpPr>
        <p:spPr>
          <a:xfrm>
            <a:off x="858610" y="4608576"/>
            <a:ext cx="3205640" cy="774186"/>
          </a:xfrm>
        </p:spPr>
        <p:txBody>
          <a:bodyPr anchor="t">
            <a:normAutofit/>
          </a:bodyPr>
          <a:lstStyle/>
          <a:p>
            <a:r>
              <a:rPr lang="en-US" sz="2000"/>
              <a:t>Moral Considerations</a:t>
            </a:r>
          </a:p>
        </p:txBody>
      </p:sp>
      <p:cxnSp>
        <p:nvCxnSpPr>
          <p:cNvPr id="13" name="!!Straight Connector">
            <a:extLst>
              <a:ext uri="{FF2B5EF4-FFF2-40B4-BE49-F238E27FC236}">
                <a16:creationId xmlns:a16="http://schemas.microsoft.com/office/drawing/2014/main" id="{96D07482-83A3-4451-943C-B4696108295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950" y="4508519"/>
            <a:ext cx="3108960" cy="0"/>
          </a:xfrm>
          <a:prstGeom prst="line">
            <a:avLst/>
          </a:prstGeom>
          <a:ln w="12700">
            <a:solidFill>
              <a:schemeClr val="tx1">
                <a:lumMod val="75000"/>
                <a:lumOff val="25000"/>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4">
            <a:extLst>
              <a:ext uri="{FF2B5EF4-FFF2-40B4-BE49-F238E27FC236}">
                <a16:creationId xmlns:a16="http://schemas.microsoft.com/office/drawing/2014/main" id="{E239D8CC-16F4-4B2B-80F0-203C56D0D2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9522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101C3-1BA5-D146-A8C5-AB97A18B0403}"/>
              </a:ext>
            </a:extLst>
          </p:cNvPr>
          <p:cNvSpPr>
            <a:spLocks noGrp="1"/>
          </p:cNvSpPr>
          <p:nvPr>
            <p:ph type="title"/>
          </p:nvPr>
        </p:nvSpPr>
        <p:spPr/>
        <p:txBody>
          <a:bodyPr/>
          <a:lstStyle/>
          <a:p>
            <a:r>
              <a:rPr lang="en-US" dirty="0"/>
              <a:t>Magisterium</a:t>
            </a:r>
          </a:p>
        </p:txBody>
      </p:sp>
      <p:sp>
        <p:nvSpPr>
          <p:cNvPr id="3" name="Content Placeholder 2">
            <a:extLst>
              <a:ext uri="{FF2B5EF4-FFF2-40B4-BE49-F238E27FC236}">
                <a16:creationId xmlns:a16="http://schemas.microsoft.com/office/drawing/2014/main" id="{F8FDE9C4-F12A-8D4C-A472-91155B1EC037}"/>
              </a:ext>
            </a:extLst>
          </p:cNvPr>
          <p:cNvSpPr>
            <a:spLocks noGrp="1"/>
          </p:cNvSpPr>
          <p:nvPr>
            <p:ph idx="1"/>
          </p:nvPr>
        </p:nvSpPr>
        <p:spPr/>
        <p:txBody>
          <a:bodyPr>
            <a:noAutofit/>
          </a:bodyPr>
          <a:lstStyle/>
          <a:p>
            <a:pPr marL="0" indent="0">
              <a:buNone/>
            </a:pPr>
            <a:r>
              <a:rPr lang="en-US" sz="3200" dirty="0"/>
              <a:t>Congregation for the Doctrine of the Faith</a:t>
            </a:r>
          </a:p>
          <a:p>
            <a:pPr marL="0" indent="0">
              <a:buNone/>
            </a:pPr>
            <a:r>
              <a:rPr lang="en-US" sz="3200" dirty="0"/>
              <a:t>	</a:t>
            </a:r>
          </a:p>
          <a:p>
            <a:pPr marL="0" indent="0">
              <a:buNone/>
            </a:pPr>
            <a:r>
              <a:rPr lang="en-US" sz="3200" i="1" dirty="0"/>
              <a:t>Dignitas Personae </a:t>
            </a:r>
            <a:r>
              <a:rPr lang="en-US" sz="3200" dirty="0"/>
              <a:t>(2008)</a:t>
            </a:r>
          </a:p>
          <a:p>
            <a:pPr marL="0" indent="0">
              <a:buNone/>
            </a:pPr>
            <a:endParaRPr lang="en-US" sz="3200" dirty="0"/>
          </a:p>
          <a:p>
            <a:pPr marL="0" indent="0">
              <a:buNone/>
            </a:pPr>
            <a:r>
              <a:rPr lang="en-US" sz="3200" i="1" dirty="0"/>
              <a:t>Note on the morality of using some anti-Covid-19 vaccines </a:t>
            </a:r>
            <a:r>
              <a:rPr lang="en-US" sz="3200" dirty="0"/>
              <a:t>(December 21, 2020)</a:t>
            </a:r>
          </a:p>
        </p:txBody>
      </p:sp>
      <p:sp>
        <p:nvSpPr>
          <p:cNvPr id="4" name="Text Placeholder 3">
            <a:extLst>
              <a:ext uri="{FF2B5EF4-FFF2-40B4-BE49-F238E27FC236}">
                <a16:creationId xmlns:a16="http://schemas.microsoft.com/office/drawing/2014/main" id="{5A874B9F-2293-F948-9D28-3F56F5AB383F}"/>
              </a:ext>
            </a:extLst>
          </p:cNvPr>
          <p:cNvSpPr>
            <a:spLocks noGrp="1"/>
          </p:cNvSpPr>
          <p:nvPr>
            <p:ph type="body" sz="half" idx="2"/>
          </p:nvPr>
        </p:nvSpPr>
        <p:spPr/>
        <p:txBody>
          <a:bodyPr/>
          <a:lstStyle/>
          <a:p>
            <a:r>
              <a:rPr lang="en-US" dirty="0"/>
              <a:t>Use of tainted cell lines in vaccines</a:t>
            </a:r>
          </a:p>
        </p:txBody>
      </p:sp>
    </p:spTree>
    <p:extLst>
      <p:ext uri="{BB962C8B-B14F-4D97-AF65-F5344CB8AC3E}">
        <p14:creationId xmlns:p14="http://schemas.microsoft.com/office/powerpoint/2010/main" val="1979503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B76EC-61FB-464A-AB1D-7794EEB9672D}"/>
              </a:ext>
            </a:extLst>
          </p:cNvPr>
          <p:cNvSpPr>
            <a:spLocks noGrp="1"/>
          </p:cNvSpPr>
          <p:nvPr>
            <p:ph type="title"/>
          </p:nvPr>
        </p:nvSpPr>
        <p:spPr/>
        <p:txBody>
          <a:bodyPr/>
          <a:lstStyle/>
          <a:p>
            <a:r>
              <a:rPr lang="en-US" dirty="0"/>
              <a:t>Other Sources</a:t>
            </a:r>
          </a:p>
        </p:txBody>
      </p:sp>
      <p:sp>
        <p:nvSpPr>
          <p:cNvPr id="3" name="Content Placeholder 2">
            <a:extLst>
              <a:ext uri="{FF2B5EF4-FFF2-40B4-BE49-F238E27FC236}">
                <a16:creationId xmlns:a16="http://schemas.microsoft.com/office/drawing/2014/main" id="{5B5D7B47-8265-CD40-A170-833C3732BB9B}"/>
              </a:ext>
            </a:extLst>
          </p:cNvPr>
          <p:cNvSpPr>
            <a:spLocks noGrp="1"/>
          </p:cNvSpPr>
          <p:nvPr>
            <p:ph idx="1"/>
          </p:nvPr>
        </p:nvSpPr>
        <p:spPr>
          <a:xfrm>
            <a:off x="5302229" y="812798"/>
            <a:ext cx="6480467" cy="5294757"/>
          </a:xfrm>
        </p:spPr>
        <p:txBody>
          <a:bodyPr>
            <a:normAutofit/>
          </a:bodyPr>
          <a:lstStyle/>
          <a:p>
            <a:r>
              <a:rPr lang="en-US" sz="3200" dirty="0"/>
              <a:t>USCCB</a:t>
            </a:r>
          </a:p>
          <a:p>
            <a:r>
              <a:rPr lang="en-US" sz="3200" dirty="0"/>
              <a:t>Archdiocese of Washington</a:t>
            </a:r>
          </a:p>
          <a:p>
            <a:r>
              <a:rPr lang="en-US" sz="3200" dirty="0"/>
              <a:t>Maryland Catholic Conference</a:t>
            </a:r>
          </a:p>
          <a:p>
            <a:r>
              <a:rPr lang="en-US" sz="3200" dirty="0"/>
              <a:t>National Catholic Bioethics Center</a:t>
            </a:r>
          </a:p>
          <a:p>
            <a:r>
              <a:rPr lang="en-US" sz="3200" i="1" dirty="0"/>
              <a:t>Statement on the Moral Acceptability of Receiving COVID-19 Vaccines </a:t>
            </a:r>
            <a:r>
              <a:rPr lang="en-US" sz="3200" dirty="0"/>
              <a:t>(March 5, 2021) – 8 Catholic scholars</a:t>
            </a:r>
          </a:p>
        </p:txBody>
      </p:sp>
      <p:sp>
        <p:nvSpPr>
          <p:cNvPr id="4" name="Text Placeholder 3">
            <a:extLst>
              <a:ext uri="{FF2B5EF4-FFF2-40B4-BE49-F238E27FC236}">
                <a16:creationId xmlns:a16="http://schemas.microsoft.com/office/drawing/2014/main" id="{1CF3A5AB-6DE7-8046-9BD7-389ADD959683}"/>
              </a:ext>
            </a:extLst>
          </p:cNvPr>
          <p:cNvSpPr>
            <a:spLocks noGrp="1"/>
          </p:cNvSpPr>
          <p:nvPr>
            <p:ph type="body" sz="half" idx="2"/>
          </p:nvPr>
        </p:nvSpPr>
        <p:spPr/>
        <p:txBody>
          <a:bodyPr/>
          <a:lstStyle/>
          <a:p>
            <a:r>
              <a:rPr lang="en-US" dirty="0"/>
              <a:t>Use of tainted cell lines in vaccines</a:t>
            </a:r>
          </a:p>
          <a:p>
            <a:endParaRPr lang="en-US" dirty="0"/>
          </a:p>
        </p:txBody>
      </p:sp>
    </p:spTree>
    <p:extLst>
      <p:ext uri="{BB962C8B-B14F-4D97-AF65-F5344CB8AC3E}">
        <p14:creationId xmlns:p14="http://schemas.microsoft.com/office/powerpoint/2010/main" val="4244824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B76EC-61FB-464A-AB1D-7794EEB9672D}"/>
              </a:ext>
            </a:extLst>
          </p:cNvPr>
          <p:cNvSpPr>
            <a:spLocks noGrp="1"/>
          </p:cNvSpPr>
          <p:nvPr>
            <p:ph type="title"/>
          </p:nvPr>
        </p:nvSpPr>
        <p:spPr/>
        <p:txBody>
          <a:bodyPr/>
          <a:lstStyle/>
          <a:p>
            <a:r>
              <a:rPr lang="en-US" dirty="0"/>
              <a:t>Other Sources</a:t>
            </a:r>
          </a:p>
        </p:txBody>
      </p:sp>
      <p:sp>
        <p:nvSpPr>
          <p:cNvPr id="3" name="Content Placeholder 2">
            <a:extLst>
              <a:ext uri="{FF2B5EF4-FFF2-40B4-BE49-F238E27FC236}">
                <a16:creationId xmlns:a16="http://schemas.microsoft.com/office/drawing/2014/main" id="{5B5D7B47-8265-CD40-A170-833C3732BB9B}"/>
              </a:ext>
            </a:extLst>
          </p:cNvPr>
          <p:cNvSpPr>
            <a:spLocks noGrp="1"/>
          </p:cNvSpPr>
          <p:nvPr>
            <p:ph idx="1"/>
          </p:nvPr>
        </p:nvSpPr>
        <p:spPr>
          <a:xfrm>
            <a:off x="5302229" y="1018903"/>
            <a:ext cx="6480467" cy="5088652"/>
          </a:xfrm>
        </p:spPr>
        <p:txBody>
          <a:bodyPr>
            <a:normAutofit fontScale="85000" lnSpcReduction="20000"/>
          </a:bodyPr>
          <a:lstStyle/>
          <a:p>
            <a:r>
              <a:rPr lang="en-US" sz="3200" dirty="0"/>
              <a:t>“While there is a technical causal linkage between each of the current vaccines and prior abortions of human persons, we are all agreed, that connection does not mean that vaccine use contributes to the evil of abortion or shows disrespect for the remains of unborn human beings. Accordingly, Catholics, and indeed, all persons of good will who embrace a culture of life for the whole human family, born and unborn, can use these vaccines without fear of moral culpability.”</a:t>
            </a:r>
          </a:p>
        </p:txBody>
      </p:sp>
      <p:sp>
        <p:nvSpPr>
          <p:cNvPr id="4" name="Text Placeholder 3">
            <a:extLst>
              <a:ext uri="{FF2B5EF4-FFF2-40B4-BE49-F238E27FC236}">
                <a16:creationId xmlns:a16="http://schemas.microsoft.com/office/drawing/2014/main" id="{1CF3A5AB-6DE7-8046-9BD7-389ADD959683}"/>
              </a:ext>
            </a:extLst>
          </p:cNvPr>
          <p:cNvSpPr>
            <a:spLocks noGrp="1"/>
          </p:cNvSpPr>
          <p:nvPr>
            <p:ph type="body" sz="half" idx="2"/>
          </p:nvPr>
        </p:nvSpPr>
        <p:spPr/>
        <p:txBody>
          <a:bodyPr/>
          <a:lstStyle/>
          <a:p>
            <a:r>
              <a:rPr lang="en-US" dirty="0"/>
              <a:t>Use of tainted cell lines in vaccines</a:t>
            </a:r>
          </a:p>
          <a:p>
            <a:endParaRPr lang="en-US" dirty="0"/>
          </a:p>
        </p:txBody>
      </p:sp>
    </p:spTree>
    <p:extLst>
      <p:ext uri="{BB962C8B-B14F-4D97-AF65-F5344CB8AC3E}">
        <p14:creationId xmlns:p14="http://schemas.microsoft.com/office/powerpoint/2010/main" val="2252880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B76EC-61FB-464A-AB1D-7794EEB9672D}"/>
              </a:ext>
            </a:extLst>
          </p:cNvPr>
          <p:cNvSpPr>
            <a:spLocks noGrp="1"/>
          </p:cNvSpPr>
          <p:nvPr>
            <p:ph type="title"/>
          </p:nvPr>
        </p:nvSpPr>
        <p:spPr>
          <a:xfrm>
            <a:off x="643466" y="1536828"/>
            <a:ext cx="3517567" cy="2093975"/>
          </a:xfrm>
        </p:spPr>
        <p:txBody>
          <a:bodyPr/>
          <a:lstStyle/>
          <a:p>
            <a:r>
              <a:rPr lang="en-US" dirty="0"/>
              <a:t>Prudential</a:t>
            </a:r>
            <a:br>
              <a:rPr lang="en-US" dirty="0"/>
            </a:br>
            <a:r>
              <a:rPr lang="en-US" dirty="0"/>
              <a:t>Moral</a:t>
            </a:r>
            <a:br>
              <a:rPr lang="en-US" dirty="0"/>
            </a:br>
            <a:r>
              <a:rPr lang="en-US" dirty="0"/>
              <a:t>Judgment</a:t>
            </a:r>
          </a:p>
        </p:txBody>
      </p:sp>
      <p:sp>
        <p:nvSpPr>
          <p:cNvPr id="3" name="Content Placeholder 2">
            <a:extLst>
              <a:ext uri="{FF2B5EF4-FFF2-40B4-BE49-F238E27FC236}">
                <a16:creationId xmlns:a16="http://schemas.microsoft.com/office/drawing/2014/main" id="{5B5D7B47-8265-CD40-A170-833C3732BB9B}"/>
              </a:ext>
            </a:extLst>
          </p:cNvPr>
          <p:cNvSpPr>
            <a:spLocks noGrp="1"/>
          </p:cNvSpPr>
          <p:nvPr>
            <p:ph idx="1"/>
          </p:nvPr>
        </p:nvSpPr>
        <p:spPr>
          <a:xfrm>
            <a:off x="5302229" y="1018903"/>
            <a:ext cx="6480467" cy="5088652"/>
          </a:xfrm>
        </p:spPr>
        <p:txBody>
          <a:bodyPr>
            <a:normAutofit lnSpcReduction="10000"/>
          </a:bodyPr>
          <a:lstStyle/>
          <a:p>
            <a:r>
              <a:rPr lang="en-US" sz="3200" dirty="0"/>
              <a:t>Moral, not medical, judgment</a:t>
            </a:r>
          </a:p>
          <a:p>
            <a:endParaRPr lang="en-US" sz="3200" dirty="0"/>
          </a:p>
          <a:p>
            <a:r>
              <a:rPr lang="en-US" sz="3200" dirty="0"/>
              <a:t>Teaching of Ordinary Magisterium</a:t>
            </a:r>
          </a:p>
          <a:p>
            <a:endParaRPr lang="en-US" sz="3200" dirty="0"/>
          </a:p>
          <a:p>
            <a:r>
              <a:rPr lang="en-US" sz="3200" dirty="0"/>
              <a:t>Saving lives and protecting the vulnerable</a:t>
            </a:r>
          </a:p>
          <a:p>
            <a:endParaRPr lang="en-US" sz="3200" dirty="0"/>
          </a:p>
          <a:p>
            <a:r>
              <a:rPr lang="en-US" sz="3200" dirty="0"/>
              <a:t>Remoteness of the evil</a:t>
            </a:r>
          </a:p>
        </p:txBody>
      </p:sp>
      <p:sp>
        <p:nvSpPr>
          <p:cNvPr id="4" name="Text Placeholder 3">
            <a:extLst>
              <a:ext uri="{FF2B5EF4-FFF2-40B4-BE49-F238E27FC236}">
                <a16:creationId xmlns:a16="http://schemas.microsoft.com/office/drawing/2014/main" id="{1CF3A5AB-6DE7-8046-9BD7-389ADD959683}"/>
              </a:ext>
            </a:extLst>
          </p:cNvPr>
          <p:cNvSpPr>
            <a:spLocks noGrp="1"/>
          </p:cNvSpPr>
          <p:nvPr>
            <p:ph type="body" sz="half" idx="2"/>
          </p:nvPr>
        </p:nvSpPr>
        <p:spPr>
          <a:xfrm>
            <a:off x="643465" y="3793495"/>
            <a:ext cx="3517567" cy="3064505"/>
          </a:xfrm>
        </p:spPr>
        <p:txBody>
          <a:bodyPr/>
          <a:lstStyle/>
          <a:p>
            <a:r>
              <a:rPr lang="en-US" dirty="0"/>
              <a:t>To take or not take the vaccine</a:t>
            </a:r>
          </a:p>
        </p:txBody>
      </p:sp>
    </p:spTree>
    <p:extLst>
      <p:ext uri="{BB962C8B-B14F-4D97-AF65-F5344CB8AC3E}">
        <p14:creationId xmlns:p14="http://schemas.microsoft.com/office/powerpoint/2010/main" val="284485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B76EC-61FB-464A-AB1D-7794EEB9672D}"/>
              </a:ext>
            </a:extLst>
          </p:cNvPr>
          <p:cNvSpPr>
            <a:spLocks noGrp="1"/>
          </p:cNvSpPr>
          <p:nvPr>
            <p:ph type="title"/>
          </p:nvPr>
        </p:nvSpPr>
        <p:spPr>
          <a:xfrm>
            <a:off x="643466" y="1536828"/>
            <a:ext cx="3517567" cy="2093975"/>
          </a:xfrm>
        </p:spPr>
        <p:txBody>
          <a:bodyPr/>
          <a:lstStyle/>
          <a:p>
            <a:r>
              <a:rPr lang="en-US" dirty="0"/>
              <a:t>Prudential</a:t>
            </a:r>
            <a:br>
              <a:rPr lang="en-US" dirty="0"/>
            </a:br>
            <a:r>
              <a:rPr lang="en-US" dirty="0"/>
              <a:t>Moral</a:t>
            </a:r>
            <a:br>
              <a:rPr lang="en-US" dirty="0"/>
            </a:br>
            <a:r>
              <a:rPr lang="en-US" dirty="0"/>
              <a:t>Judgment</a:t>
            </a:r>
          </a:p>
        </p:txBody>
      </p:sp>
      <p:sp>
        <p:nvSpPr>
          <p:cNvPr id="3" name="Content Placeholder 2">
            <a:extLst>
              <a:ext uri="{FF2B5EF4-FFF2-40B4-BE49-F238E27FC236}">
                <a16:creationId xmlns:a16="http://schemas.microsoft.com/office/drawing/2014/main" id="{5B5D7B47-8265-CD40-A170-833C3732BB9B}"/>
              </a:ext>
            </a:extLst>
          </p:cNvPr>
          <p:cNvSpPr>
            <a:spLocks noGrp="1"/>
          </p:cNvSpPr>
          <p:nvPr>
            <p:ph idx="1"/>
          </p:nvPr>
        </p:nvSpPr>
        <p:spPr>
          <a:xfrm>
            <a:off x="5302229" y="2130457"/>
            <a:ext cx="6480467" cy="3977097"/>
          </a:xfrm>
        </p:spPr>
        <p:txBody>
          <a:bodyPr>
            <a:normAutofit/>
          </a:bodyPr>
          <a:lstStyle/>
          <a:p>
            <a:r>
              <a:rPr lang="en-US" sz="3200" dirty="0"/>
              <a:t>Those who do not take the vaccine must take appropriate measures to ensure they do not transmit virus</a:t>
            </a:r>
          </a:p>
        </p:txBody>
      </p:sp>
      <p:sp>
        <p:nvSpPr>
          <p:cNvPr id="4" name="Text Placeholder 3">
            <a:extLst>
              <a:ext uri="{FF2B5EF4-FFF2-40B4-BE49-F238E27FC236}">
                <a16:creationId xmlns:a16="http://schemas.microsoft.com/office/drawing/2014/main" id="{1CF3A5AB-6DE7-8046-9BD7-389ADD959683}"/>
              </a:ext>
            </a:extLst>
          </p:cNvPr>
          <p:cNvSpPr>
            <a:spLocks noGrp="1"/>
          </p:cNvSpPr>
          <p:nvPr>
            <p:ph type="body" sz="half" idx="2"/>
          </p:nvPr>
        </p:nvSpPr>
        <p:spPr>
          <a:xfrm>
            <a:off x="643465" y="3793495"/>
            <a:ext cx="3517567" cy="3064505"/>
          </a:xfrm>
        </p:spPr>
        <p:txBody>
          <a:bodyPr/>
          <a:lstStyle/>
          <a:p>
            <a:r>
              <a:rPr lang="en-US" dirty="0"/>
              <a:t>To take or not take the vaccine</a:t>
            </a:r>
          </a:p>
        </p:txBody>
      </p:sp>
    </p:spTree>
    <p:extLst>
      <p:ext uri="{BB962C8B-B14F-4D97-AF65-F5344CB8AC3E}">
        <p14:creationId xmlns:p14="http://schemas.microsoft.com/office/powerpoint/2010/main" val="2399673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90522-3A0E-F447-A8F0-9B68A57D99B9}"/>
              </a:ext>
            </a:extLst>
          </p:cNvPr>
          <p:cNvSpPr>
            <a:spLocks noGrp="1"/>
          </p:cNvSpPr>
          <p:nvPr>
            <p:ph type="title"/>
          </p:nvPr>
        </p:nvSpPr>
        <p:spPr/>
        <p:txBody>
          <a:bodyPr/>
          <a:lstStyle/>
          <a:p>
            <a:r>
              <a:rPr lang="en-US" dirty="0"/>
              <a:t>Four principal vaccines</a:t>
            </a:r>
          </a:p>
        </p:txBody>
      </p:sp>
      <p:sp>
        <p:nvSpPr>
          <p:cNvPr id="3" name="Text Placeholder 2">
            <a:extLst>
              <a:ext uri="{FF2B5EF4-FFF2-40B4-BE49-F238E27FC236}">
                <a16:creationId xmlns:a16="http://schemas.microsoft.com/office/drawing/2014/main" id="{05AF1B54-FF78-5B41-9764-559E98D07624}"/>
              </a:ext>
            </a:extLst>
          </p:cNvPr>
          <p:cNvSpPr>
            <a:spLocks noGrp="1"/>
          </p:cNvSpPr>
          <p:nvPr>
            <p:ph type="body" idx="1"/>
          </p:nvPr>
        </p:nvSpPr>
        <p:spPr/>
        <p:txBody>
          <a:bodyPr>
            <a:normAutofit lnSpcReduction="10000"/>
          </a:bodyPr>
          <a:lstStyle/>
          <a:p>
            <a:r>
              <a:rPr lang="en-US" dirty="0"/>
              <a:t>HEK 293 testing only</a:t>
            </a:r>
          </a:p>
        </p:txBody>
      </p:sp>
      <p:sp>
        <p:nvSpPr>
          <p:cNvPr id="4" name="Content Placeholder 3">
            <a:extLst>
              <a:ext uri="{FF2B5EF4-FFF2-40B4-BE49-F238E27FC236}">
                <a16:creationId xmlns:a16="http://schemas.microsoft.com/office/drawing/2014/main" id="{776D0DA5-FB9C-E441-B499-B73072ABC614}"/>
              </a:ext>
            </a:extLst>
          </p:cNvPr>
          <p:cNvSpPr>
            <a:spLocks noGrp="1"/>
          </p:cNvSpPr>
          <p:nvPr>
            <p:ph sz="half" idx="2"/>
          </p:nvPr>
        </p:nvSpPr>
        <p:spPr/>
        <p:txBody>
          <a:bodyPr>
            <a:normAutofit/>
          </a:bodyPr>
          <a:lstStyle/>
          <a:p>
            <a:r>
              <a:rPr lang="en-US" sz="3200" dirty="0" err="1"/>
              <a:t>Moderna</a:t>
            </a:r>
            <a:endParaRPr lang="en-US" sz="3200" dirty="0"/>
          </a:p>
          <a:p>
            <a:r>
              <a:rPr lang="en-US" sz="3200" dirty="0"/>
              <a:t>Pfizer</a:t>
            </a:r>
          </a:p>
        </p:txBody>
      </p:sp>
      <p:sp>
        <p:nvSpPr>
          <p:cNvPr id="5" name="Text Placeholder 4">
            <a:extLst>
              <a:ext uri="{FF2B5EF4-FFF2-40B4-BE49-F238E27FC236}">
                <a16:creationId xmlns:a16="http://schemas.microsoft.com/office/drawing/2014/main" id="{8F968EA8-9BDA-C743-B2FB-FBD5CE26401B}"/>
              </a:ext>
            </a:extLst>
          </p:cNvPr>
          <p:cNvSpPr>
            <a:spLocks noGrp="1"/>
          </p:cNvSpPr>
          <p:nvPr>
            <p:ph type="body" sz="quarter" idx="3"/>
          </p:nvPr>
        </p:nvSpPr>
        <p:spPr>
          <a:xfrm>
            <a:off x="6515944" y="2057400"/>
            <a:ext cx="4947050" cy="736282"/>
          </a:xfrm>
        </p:spPr>
        <p:txBody>
          <a:bodyPr>
            <a:normAutofit lnSpcReduction="10000"/>
          </a:bodyPr>
          <a:lstStyle/>
          <a:p>
            <a:r>
              <a:rPr lang="en-US" dirty="0" err="1"/>
              <a:t>Hek</a:t>
            </a:r>
            <a:r>
              <a:rPr lang="en-US" dirty="0"/>
              <a:t> 293/PER.C6 development/production</a:t>
            </a:r>
          </a:p>
        </p:txBody>
      </p:sp>
      <p:sp>
        <p:nvSpPr>
          <p:cNvPr id="6" name="Content Placeholder 5">
            <a:extLst>
              <a:ext uri="{FF2B5EF4-FFF2-40B4-BE49-F238E27FC236}">
                <a16:creationId xmlns:a16="http://schemas.microsoft.com/office/drawing/2014/main" id="{763AF9FC-318E-6E44-825A-E889CA6A5767}"/>
              </a:ext>
            </a:extLst>
          </p:cNvPr>
          <p:cNvSpPr>
            <a:spLocks noGrp="1"/>
          </p:cNvSpPr>
          <p:nvPr>
            <p:ph sz="quarter" idx="4"/>
          </p:nvPr>
        </p:nvSpPr>
        <p:spPr/>
        <p:txBody>
          <a:bodyPr>
            <a:normAutofit/>
          </a:bodyPr>
          <a:lstStyle/>
          <a:p>
            <a:r>
              <a:rPr lang="en-US" sz="3200" dirty="0"/>
              <a:t>AstraZeneca</a:t>
            </a:r>
          </a:p>
          <a:p>
            <a:r>
              <a:rPr lang="en-US" sz="3200" dirty="0"/>
              <a:t>Johnson &amp; Johnson</a:t>
            </a:r>
          </a:p>
        </p:txBody>
      </p:sp>
    </p:spTree>
    <p:extLst>
      <p:ext uri="{BB962C8B-B14F-4D97-AF65-F5344CB8AC3E}">
        <p14:creationId xmlns:p14="http://schemas.microsoft.com/office/powerpoint/2010/main" val="1515376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27FBE-2EA3-EC44-B5BC-70E018464D4F}"/>
              </a:ext>
            </a:extLst>
          </p:cNvPr>
          <p:cNvSpPr>
            <a:spLocks noGrp="1"/>
          </p:cNvSpPr>
          <p:nvPr>
            <p:ph type="title"/>
          </p:nvPr>
        </p:nvSpPr>
        <p:spPr/>
        <p:txBody>
          <a:bodyPr/>
          <a:lstStyle/>
          <a:p>
            <a:r>
              <a:rPr lang="en-US" dirty="0"/>
              <a:t>Moral Principle</a:t>
            </a:r>
          </a:p>
        </p:txBody>
      </p:sp>
      <p:sp>
        <p:nvSpPr>
          <p:cNvPr id="3" name="Content Placeholder 2">
            <a:extLst>
              <a:ext uri="{FF2B5EF4-FFF2-40B4-BE49-F238E27FC236}">
                <a16:creationId xmlns:a16="http://schemas.microsoft.com/office/drawing/2014/main" id="{78E71CF3-FE99-084E-AABC-29631563D149}"/>
              </a:ext>
            </a:extLst>
          </p:cNvPr>
          <p:cNvSpPr>
            <a:spLocks noGrp="1"/>
          </p:cNvSpPr>
          <p:nvPr>
            <p:ph idx="1"/>
          </p:nvPr>
        </p:nvSpPr>
        <p:spPr/>
        <p:txBody>
          <a:bodyPr>
            <a:normAutofit lnSpcReduction="10000"/>
          </a:bodyPr>
          <a:lstStyle/>
          <a:p>
            <a:r>
              <a:rPr lang="en-US" sz="3200" i="1" dirty="0"/>
              <a:t>Must never do evil that good may come of it </a:t>
            </a:r>
            <a:r>
              <a:rPr lang="en-US" sz="3200" dirty="0"/>
              <a:t>(</a:t>
            </a:r>
            <a:r>
              <a:rPr lang="en-US" sz="3200" dirty="0" err="1"/>
              <a:t>cf</a:t>
            </a:r>
            <a:r>
              <a:rPr lang="en-US" sz="3200" dirty="0"/>
              <a:t> Rom 3:8)</a:t>
            </a:r>
          </a:p>
          <a:p>
            <a:endParaRPr lang="en-US" sz="3200" dirty="0"/>
          </a:p>
          <a:p>
            <a:r>
              <a:rPr lang="en-US" sz="3200" dirty="0"/>
              <a:t>Formal Cooperation: never</a:t>
            </a:r>
          </a:p>
          <a:p>
            <a:r>
              <a:rPr lang="en-US" sz="3200" dirty="0"/>
              <a:t>Proximate Material: never</a:t>
            </a:r>
          </a:p>
          <a:p>
            <a:r>
              <a:rPr lang="en-US" sz="3200" dirty="0"/>
              <a:t>Remote: depends on</a:t>
            </a:r>
          </a:p>
          <a:p>
            <a:pPr lvl="3"/>
            <a:r>
              <a:rPr lang="en-US" sz="2600" dirty="0"/>
              <a:t>Gravity of evil</a:t>
            </a:r>
          </a:p>
          <a:p>
            <a:pPr lvl="3"/>
            <a:r>
              <a:rPr lang="en-US" sz="2600" dirty="0"/>
              <a:t>Distance from evil</a:t>
            </a:r>
          </a:p>
          <a:p>
            <a:pPr lvl="3"/>
            <a:r>
              <a:rPr lang="en-US" sz="2600" dirty="0"/>
              <a:t>Seriousness of reason</a:t>
            </a:r>
          </a:p>
        </p:txBody>
      </p:sp>
      <p:sp>
        <p:nvSpPr>
          <p:cNvPr id="4" name="Text Placeholder 3">
            <a:extLst>
              <a:ext uri="{FF2B5EF4-FFF2-40B4-BE49-F238E27FC236}">
                <a16:creationId xmlns:a16="http://schemas.microsoft.com/office/drawing/2014/main" id="{2EC02BA5-2159-EA4F-B0D3-8DC3AD297C5E}"/>
              </a:ext>
            </a:extLst>
          </p:cNvPr>
          <p:cNvSpPr>
            <a:spLocks noGrp="1"/>
          </p:cNvSpPr>
          <p:nvPr>
            <p:ph type="body" sz="half" idx="2"/>
          </p:nvPr>
        </p:nvSpPr>
        <p:spPr/>
        <p:txBody>
          <a:bodyPr/>
          <a:lstStyle/>
          <a:p>
            <a:r>
              <a:rPr lang="en-US" dirty="0"/>
              <a:t>Cooperation with evil</a:t>
            </a:r>
          </a:p>
        </p:txBody>
      </p:sp>
    </p:spTree>
    <p:extLst>
      <p:ext uri="{BB962C8B-B14F-4D97-AF65-F5344CB8AC3E}">
        <p14:creationId xmlns:p14="http://schemas.microsoft.com/office/powerpoint/2010/main" val="648877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C87B6-CB8D-9148-9476-3F27F4783989}"/>
              </a:ext>
            </a:extLst>
          </p:cNvPr>
          <p:cNvSpPr>
            <a:spLocks noGrp="1"/>
          </p:cNvSpPr>
          <p:nvPr>
            <p:ph type="title"/>
          </p:nvPr>
        </p:nvSpPr>
        <p:spPr/>
        <p:txBody>
          <a:bodyPr/>
          <a:lstStyle/>
          <a:p>
            <a:r>
              <a:rPr lang="en-US" dirty="0"/>
              <a:t>HEK 293</a:t>
            </a:r>
          </a:p>
        </p:txBody>
      </p:sp>
      <p:sp>
        <p:nvSpPr>
          <p:cNvPr id="3" name="Content Placeholder 2">
            <a:extLst>
              <a:ext uri="{FF2B5EF4-FFF2-40B4-BE49-F238E27FC236}">
                <a16:creationId xmlns:a16="http://schemas.microsoft.com/office/drawing/2014/main" id="{C0075866-7EC5-6747-9015-E46985CB4FB3}"/>
              </a:ext>
            </a:extLst>
          </p:cNvPr>
          <p:cNvSpPr>
            <a:spLocks noGrp="1"/>
          </p:cNvSpPr>
          <p:nvPr>
            <p:ph idx="1"/>
          </p:nvPr>
        </p:nvSpPr>
        <p:spPr/>
        <p:txBody>
          <a:bodyPr>
            <a:normAutofit/>
          </a:bodyPr>
          <a:lstStyle/>
          <a:p>
            <a:r>
              <a:rPr lang="en-US" sz="3200" dirty="0"/>
              <a:t>Original kidney cells came from an aborted child in the Netherlands in the early 1970s</a:t>
            </a:r>
          </a:p>
          <a:p>
            <a:endParaRPr lang="en-US" sz="3200" dirty="0"/>
          </a:p>
          <a:p>
            <a:r>
              <a:rPr lang="en-US" sz="3200" dirty="0"/>
              <a:t>As Catholics can we use a vaccine developed, manufactured, or tested with HEK 293?</a:t>
            </a:r>
          </a:p>
        </p:txBody>
      </p:sp>
      <p:sp>
        <p:nvSpPr>
          <p:cNvPr id="4" name="Text Placeholder 3">
            <a:extLst>
              <a:ext uri="{FF2B5EF4-FFF2-40B4-BE49-F238E27FC236}">
                <a16:creationId xmlns:a16="http://schemas.microsoft.com/office/drawing/2014/main" id="{89EDFB7E-2731-B648-A0AA-D0AFBAD22F35}"/>
              </a:ext>
            </a:extLst>
          </p:cNvPr>
          <p:cNvSpPr>
            <a:spLocks noGrp="1"/>
          </p:cNvSpPr>
          <p:nvPr>
            <p:ph type="body" sz="half" idx="2"/>
          </p:nvPr>
        </p:nvSpPr>
        <p:spPr/>
        <p:txBody>
          <a:bodyPr/>
          <a:lstStyle/>
          <a:p>
            <a:r>
              <a:rPr lang="en-US" dirty="0"/>
              <a:t>Human Embryonic Kidney</a:t>
            </a:r>
          </a:p>
          <a:p>
            <a:r>
              <a:rPr lang="en-US" dirty="0"/>
              <a:t>293</a:t>
            </a:r>
            <a:r>
              <a:rPr lang="en-US" baseline="30000" dirty="0"/>
              <a:t>rd</a:t>
            </a:r>
            <a:r>
              <a:rPr lang="en-US" dirty="0"/>
              <a:t> experiment to isolate “immortal” cell line</a:t>
            </a:r>
          </a:p>
        </p:txBody>
      </p:sp>
    </p:spTree>
    <p:extLst>
      <p:ext uri="{BB962C8B-B14F-4D97-AF65-F5344CB8AC3E}">
        <p14:creationId xmlns:p14="http://schemas.microsoft.com/office/powerpoint/2010/main" val="111506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4856-B3D5-7D44-8B83-75ED6630F61D}"/>
              </a:ext>
            </a:extLst>
          </p:cNvPr>
          <p:cNvSpPr>
            <a:spLocks noGrp="1"/>
          </p:cNvSpPr>
          <p:nvPr>
            <p:ph type="title"/>
          </p:nvPr>
        </p:nvSpPr>
        <p:spPr/>
        <p:txBody>
          <a:bodyPr/>
          <a:lstStyle/>
          <a:p>
            <a:r>
              <a:rPr lang="en-US" dirty="0"/>
              <a:t>HEK 293</a:t>
            </a:r>
          </a:p>
        </p:txBody>
      </p:sp>
      <p:sp>
        <p:nvSpPr>
          <p:cNvPr id="3" name="Content Placeholder 2">
            <a:extLst>
              <a:ext uri="{FF2B5EF4-FFF2-40B4-BE49-F238E27FC236}">
                <a16:creationId xmlns:a16="http://schemas.microsoft.com/office/drawing/2014/main" id="{B846B6F0-A6EF-D148-9493-173A509690E2}"/>
              </a:ext>
            </a:extLst>
          </p:cNvPr>
          <p:cNvSpPr>
            <a:spLocks noGrp="1"/>
          </p:cNvSpPr>
          <p:nvPr>
            <p:ph idx="1"/>
          </p:nvPr>
        </p:nvSpPr>
        <p:spPr/>
        <p:txBody>
          <a:bodyPr>
            <a:normAutofit/>
          </a:bodyPr>
          <a:lstStyle/>
          <a:p>
            <a:r>
              <a:rPr lang="en-US" sz="3200" dirty="0"/>
              <a:t>Abortion is always a grave evil</a:t>
            </a:r>
          </a:p>
          <a:p>
            <a:endParaRPr lang="en-US" sz="3200" dirty="0"/>
          </a:p>
          <a:p>
            <a:r>
              <a:rPr lang="en-US" sz="3200" dirty="0"/>
              <a:t>Scientists were not directly involved in the abortion</a:t>
            </a:r>
          </a:p>
          <a:p>
            <a:endParaRPr lang="en-US" sz="3200" dirty="0"/>
          </a:p>
          <a:p>
            <a:r>
              <a:rPr lang="en-US" sz="3200" dirty="0"/>
              <a:t>Abortion was not for the sake of providing biological material to researchers</a:t>
            </a:r>
          </a:p>
        </p:txBody>
      </p:sp>
      <p:sp>
        <p:nvSpPr>
          <p:cNvPr id="4" name="Text Placeholder 3">
            <a:extLst>
              <a:ext uri="{FF2B5EF4-FFF2-40B4-BE49-F238E27FC236}">
                <a16:creationId xmlns:a16="http://schemas.microsoft.com/office/drawing/2014/main" id="{5A288B2E-0178-FE42-A76B-46EA0B3B4B9F}"/>
              </a:ext>
            </a:extLst>
          </p:cNvPr>
          <p:cNvSpPr>
            <a:spLocks noGrp="1"/>
          </p:cNvSpPr>
          <p:nvPr>
            <p:ph type="body" sz="half" idx="2"/>
          </p:nvPr>
        </p:nvSpPr>
        <p:spPr/>
        <p:txBody>
          <a:bodyPr/>
          <a:lstStyle/>
          <a:p>
            <a:r>
              <a:rPr lang="en-US" dirty="0"/>
              <a:t>Gravity of evil</a:t>
            </a:r>
          </a:p>
        </p:txBody>
      </p:sp>
    </p:spTree>
    <p:extLst>
      <p:ext uri="{BB962C8B-B14F-4D97-AF65-F5344CB8AC3E}">
        <p14:creationId xmlns:p14="http://schemas.microsoft.com/office/powerpoint/2010/main" val="2965464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4856-B3D5-7D44-8B83-75ED6630F61D}"/>
              </a:ext>
            </a:extLst>
          </p:cNvPr>
          <p:cNvSpPr>
            <a:spLocks noGrp="1"/>
          </p:cNvSpPr>
          <p:nvPr>
            <p:ph type="title"/>
          </p:nvPr>
        </p:nvSpPr>
        <p:spPr/>
        <p:txBody>
          <a:bodyPr/>
          <a:lstStyle/>
          <a:p>
            <a:r>
              <a:rPr lang="en-US" dirty="0"/>
              <a:t>HEK 293</a:t>
            </a:r>
          </a:p>
        </p:txBody>
      </p:sp>
      <p:sp>
        <p:nvSpPr>
          <p:cNvPr id="3" name="Content Placeholder 2">
            <a:extLst>
              <a:ext uri="{FF2B5EF4-FFF2-40B4-BE49-F238E27FC236}">
                <a16:creationId xmlns:a16="http://schemas.microsoft.com/office/drawing/2014/main" id="{B846B6F0-A6EF-D148-9493-173A509690E2}"/>
              </a:ext>
            </a:extLst>
          </p:cNvPr>
          <p:cNvSpPr>
            <a:spLocks noGrp="1"/>
          </p:cNvSpPr>
          <p:nvPr>
            <p:ph idx="1"/>
          </p:nvPr>
        </p:nvSpPr>
        <p:spPr/>
        <p:txBody>
          <a:bodyPr>
            <a:noAutofit/>
          </a:bodyPr>
          <a:lstStyle/>
          <a:p>
            <a:r>
              <a:rPr lang="en-US" sz="3200" i="1" dirty="0"/>
              <a:t>Do vaccines use fetal body parts? </a:t>
            </a:r>
          </a:p>
          <a:p>
            <a:endParaRPr lang="en-US" sz="3200" dirty="0"/>
          </a:p>
          <a:p>
            <a:r>
              <a:rPr lang="en-US" sz="3200" dirty="0"/>
              <a:t>No, cell lines are artifacts modified many times over</a:t>
            </a:r>
          </a:p>
          <a:p>
            <a:endParaRPr lang="en-US" sz="3200" dirty="0"/>
          </a:p>
          <a:p>
            <a:r>
              <a:rPr lang="en-US" sz="3200" dirty="0"/>
              <a:t>No natural function of tissue from which they were derived</a:t>
            </a:r>
          </a:p>
        </p:txBody>
      </p:sp>
      <p:sp>
        <p:nvSpPr>
          <p:cNvPr id="4" name="Text Placeholder 3">
            <a:extLst>
              <a:ext uri="{FF2B5EF4-FFF2-40B4-BE49-F238E27FC236}">
                <a16:creationId xmlns:a16="http://schemas.microsoft.com/office/drawing/2014/main" id="{5A288B2E-0178-FE42-A76B-46EA0B3B4B9F}"/>
              </a:ext>
            </a:extLst>
          </p:cNvPr>
          <p:cNvSpPr>
            <a:spLocks noGrp="1"/>
          </p:cNvSpPr>
          <p:nvPr>
            <p:ph type="body" sz="half" idx="2"/>
          </p:nvPr>
        </p:nvSpPr>
        <p:spPr/>
        <p:txBody>
          <a:bodyPr/>
          <a:lstStyle/>
          <a:p>
            <a:r>
              <a:rPr lang="en-US" dirty="0"/>
              <a:t>Gravity of evil</a:t>
            </a:r>
          </a:p>
        </p:txBody>
      </p:sp>
    </p:spTree>
    <p:extLst>
      <p:ext uri="{BB962C8B-B14F-4D97-AF65-F5344CB8AC3E}">
        <p14:creationId xmlns:p14="http://schemas.microsoft.com/office/powerpoint/2010/main" val="106122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4856-B3D5-7D44-8B83-75ED6630F61D}"/>
              </a:ext>
            </a:extLst>
          </p:cNvPr>
          <p:cNvSpPr>
            <a:spLocks noGrp="1"/>
          </p:cNvSpPr>
          <p:nvPr>
            <p:ph type="title"/>
          </p:nvPr>
        </p:nvSpPr>
        <p:spPr/>
        <p:txBody>
          <a:bodyPr/>
          <a:lstStyle/>
          <a:p>
            <a:r>
              <a:rPr lang="en-US" dirty="0"/>
              <a:t>HEK 293</a:t>
            </a:r>
          </a:p>
        </p:txBody>
      </p:sp>
      <p:sp>
        <p:nvSpPr>
          <p:cNvPr id="3" name="Content Placeholder 2">
            <a:extLst>
              <a:ext uri="{FF2B5EF4-FFF2-40B4-BE49-F238E27FC236}">
                <a16:creationId xmlns:a16="http://schemas.microsoft.com/office/drawing/2014/main" id="{B846B6F0-A6EF-D148-9493-173A509690E2}"/>
              </a:ext>
            </a:extLst>
          </p:cNvPr>
          <p:cNvSpPr>
            <a:spLocks noGrp="1"/>
          </p:cNvSpPr>
          <p:nvPr>
            <p:ph idx="1"/>
          </p:nvPr>
        </p:nvSpPr>
        <p:spPr>
          <a:xfrm>
            <a:off x="5345772" y="812798"/>
            <a:ext cx="6349839" cy="5294757"/>
          </a:xfrm>
        </p:spPr>
        <p:txBody>
          <a:bodyPr>
            <a:noAutofit/>
          </a:bodyPr>
          <a:lstStyle/>
          <a:p>
            <a:r>
              <a:rPr lang="en-US" sz="3200" i="1" dirty="0"/>
              <a:t>Will it promote other abortions?</a:t>
            </a:r>
          </a:p>
          <a:p>
            <a:endParaRPr lang="en-US" sz="3200" dirty="0"/>
          </a:p>
          <a:p>
            <a:r>
              <a:rPr lang="en-US" sz="3200" dirty="0"/>
              <a:t>No ongoing use of aborted tissue, so no incentive for other abortions</a:t>
            </a:r>
          </a:p>
          <a:p>
            <a:endParaRPr lang="en-US" sz="3200" dirty="0"/>
          </a:p>
          <a:p>
            <a:r>
              <a:rPr lang="en-US" sz="3200" dirty="0"/>
              <a:t>HEK 293 widely used, dependable and well-understood</a:t>
            </a:r>
          </a:p>
        </p:txBody>
      </p:sp>
      <p:sp>
        <p:nvSpPr>
          <p:cNvPr id="4" name="Text Placeholder 3">
            <a:extLst>
              <a:ext uri="{FF2B5EF4-FFF2-40B4-BE49-F238E27FC236}">
                <a16:creationId xmlns:a16="http://schemas.microsoft.com/office/drawing/2014/main" id="{5A288B2E-0178-FE42-A76B-46EA0B3B4B9F}"/>
              </a:ext>
            </a:extLst>
          </p:cNvPr>
          <p:cNvSpPr>
            <a:spLocks noGrp="1"/>
          </p:cNvSpPr>
          <p:nvPr>
            <p:ph type="body" sz="half" idx="2"/>
          </p:nvPr>
        </p:nvSpPr>
        <p:spPr/>
        <p:txBody>
          <a:bodyPr/>
          <a:lstStyle/>
          <a:p>
            <a:r>
              <a:rPr lang="en-US" dirty="0"/>
              <a:t>Gravity of evil</a:t>
            </a:r>
          </a:p>
        </p:txBody>
      </p:sp>
    </p:spTree>
    <p:extLst>
      <p:ext uri="{BB962C8B-B14F-4D97-AF65-F5344CB8AC3E}">
        <p14:creationId xmlns:p14="http://schemas.microsoft.com/office/powerpoint/2010/main" val="666257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4856-B3D5-7D44-8B83-75ED6630F61D}"/>
              </a:ext>
            </a:extLst>
          </p:cNvPr>
          <p:cNvSpPr>
            <a:spLocks noGrp="1"/>
          </p:cNvSpPr>
          <p:nvPr>
            <p:ph type="title"/>
          </p:nvPr>
        </p:nvSpPr>
        <p:spPr/>
        <p:txBody>
          <a:bodyPr/>
          <a:lstStyle/>
          <a:p>
            <a:r>
              <a:rPr lang="en-US" dirty="0"/>
              <a:t>HEK 293</a:t>
            </a:r>
          </a:p>
        </p:txBody>
      </p:sp>
      <p:sp>
        <p:nvSpPr>
          <p:cNvPr id="3" name="Content Placeholder 2">
            <a:extLst>
              <a:ext uri="{FF2B5EF4-FFF2-40B4-BE49-F238E27FC236}">
                <a16:creationId xmlns:a16="http://schemas.microsoft.com/office/drawing/2014/main" id="{B846B6F0-A6EF-D148-9493-173A509690E2}"/>
              </a:ext>
            </a:extLst>
          </p:cNvPr>
          <p:cNvSpPr>
            <a:spLocks noGrp="1"/>
          </p:cNvSpPr>
          <p:nvPr>
            <p:ph idx="1"/>
          </p:nvPr>
        </p:nvSpPr>
        <p:spPr/>
        <p:txBody>
          <a:bodyPr>
            <a:noAutofit/>
          </a:bodyPr>
          <a:lstStyle/>
          <a:p>
            <a:r>
              <a:rPr lang="en-US" sz="3200" i="1" dirty="0"/>
              <a:t>Where is HEK 293 used?</a:t>
            </a:r>
          </a:p>
          <a:p>
            <a:endParaRPr lang="en-US" sz="3200" dirty="0"/>
          </a:p>
          <a:p>
            <a:pPr lvl="2"/>
            <a:r>
              <a:rPr lang="en-US" sz="2600" dirty="0"/>
              <a:t>Biomedical research, medicines and procedures – including MMR vaccine</a:t>
            </a:r>
          </a:p>
          <a:p>
            <a:pPr lvl="2"/>
            <a:r>
              <a:rPr lang="en-US" sz="2600" dirty="0"/>
              <a:t>Testing processed foods: Most sold in US contain ingredients produced or tested in HEK293 cells</a:t>
            </a:r>
          </a:p>
          <a:p>
            <a:pPr lvl="2"/>
            <a:r>
              <a:rPr lang="en-US" sz="2600" dirty="0"/>
              <a:t>Alternative to animal testing in cosmetic and pharmaceutical industry</a:t>
            </a:r>
          </a:p>
        </p:txBody>
      </p:sp>
      <p:sp>
        <p:nvSpPr>
          <p:cNvPr id="4" name="Text Placeholder 3">
            <a:extLst>
              <a:ext uri="{FF2B5EF4-FFF2-40B4-BE49-F238E27FC236}">
                <a16:creationId xmlns:a16="http://schemas.microsoft.com/office/drawing/2014/main" id="{5A288B2E-0178-FE42-A76B-46EA0B3B4B9F}"/>
              </a:ext>
            </a:extLst>
          </p:cNvPr>
          <p:cNvSpPr>
            <a:spLocks noGrp="1"/>
          </p:cNvSpPr>
          <p:nvPr>
            <p:ph type="body" sz="half" idx="2"/>
          </p:nvPr>
        </p:nvSpPr>
        <p:spPr/>
        <p:txBody>
          <a:bodyPr/>
          <a:lstStyle/>
          <a:p>
            <a:r>
              <a:rPr lang="en-US" dirty="0"/>
              <a:t>Distance from evil</a:t>
            </a:r>
          </a:p>
        </p:txBody>
      </p:sp>
    </p:spTree>
    <p:extLst>
      <p:ext uri="{BB962C8B-B14F-4D97-AF65-F5344CB8AC3E}">
        <p14:creationId xmlns:p14="http://schemas.microsoft.com/office/powerpoint/2010/main" val="3988924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4856-B3D5-7D44-8B83-75ED6630F61D}"/>
              </a:ext>
            </a:extLst>
          </p:cNvPr>
          <p:cNvSpPr>
            <a:spLocks noGrp="1"/>
          </p:cNvSpPr>
          <p:nvPr>
            <p:ph type="title"/>
          </p:nvPr>
        </p:nvSpPr>
        <p:spPr/>
        <p:txBody>
          <a:bodyPr/>
          <a:lstStyle/>
          <a:p>
            <a:r>
              <a:rPr lang="en-US" dirty="0"/>
              <a:t>HEK 293</a:t>
            </a:r>
          </a:p>
        </p:txBody>
      </p:sp>
      <p:sp>
        <p:nvSpPr>
          <p:cNvPr id="3" name="Content Placeholder 2">
            <a:extLst>
              <a:ext uri="{FF2B5EF4-FFF2-40B4-BE49-F238E27FC236}">
                <a16:creationId xmlns:a16="http://schemas.microsoft.com/office/drawing/2014/main" id="{B846B6F0-A6EF-D148-9493-173A509690E2}"/>
              </a:ext>
            </a:extLst>
          </p:cNvPr>
          <p:cNvSpPr>
            <a:spLocks noGrp="1"/>
          </p:cNvSpPr>
          <p:nvPr>
            <p:ph idx="1"/>
          </p:nvPr>
        </p:nvSpPr>
        <p:spPr>
          <a:xfrm>
            <a:off x="5458984" y="1942011"/>
            <a:ext cx="5928344" cy="4165545"/>
          </a:xfrm>
        </p:spPr>
        <p:txBody>
          <a:bodyPr>
            <a:noAutofit/>
          </a:bodyPr>
          <a:lstStyle/>
          <a:p>
            <a:r>
              <a:rPr lang="en-US" sz="3200" dirty="0"/>
              <a:t>Nearly every person in the world has consumed food, taken medications, or used cosmetics that were developed with HEK 293 </a:t>
            </a:r>
          </a:p>
        </p:txBody>
      </p:sp>
      <p:sp>
        <p:nvSpPr>
          <p:cNvPr id="4" name="Text Placeholder 3">
            <a:extLst>
              <a:ext uri="{FF2B5EF4-FFF2-40B4-BE49-F238E27FC236}">
                <a16:creationId xmlns:a16="http://schemas.microsoft.com/office/drawing/2014/main" id="{5A288B2E-0178-FE42-A76B-46EA0B3B4B9F}"/>
              </a:ext>
            </a:extLst>
          </p:cNvPr>
          <p:cNvSpPr>
            <a:spLocks noGrp="1"/>
          </p:cNvSpPr>
          <p:nvPr>
            <p:ph type="body" sz="half" idx="2"/>
          </p:nvPr>
        </p:nvSpPr>
        <p:spPr/>
        <p:txBody>
          <a:bodyPr/>
          <a:lstStyle/>
          <a:p>
            <a:r>
              <a:rPr lang="en-US" dirty="0"/>
              <a:t>Distance from evil</a:t>
            </a:r>
          </a:p>
        </p:txBody>
      </p:sp>
    </p:spTree>
    <p:extLst>
      <p:ext uri="{BB962C8B-B14F-4D97-AF65-F5344CB8AC3E}">
        <p14:creationId xmlns:p14="http://schemas.microsoft.com/office/powerpoint/2010/main" val="2689910732"/>
      </p:ext>
    </p:extLst>
  </p:cSld>
  <p:clrMapOvr>
    <a:masterClrMapping/>
  </p:clrMapOvr>
</p:sld>
</file>

<file path=ppt/theme/theme1.xml><?xml version="1.0" encoding="utf-8"?>
<a:theme xmlns:a="http://schemas.openxmlformats.org/drawingml/2006/main" name="RetrospectVTI">
  <a:themeElements>
    <a:clrScheme name="AnalogousFromLightSeedLeftStep">
      <a:dk1>
        <a:srgbClr val="000000"/>
      </a:dk1>
      <a:lt1>
        <a:srgbClr val="FFFFFF"/>
      </a:lt1>
      <a:dk2>
        <a:srgbClr val="292441"/>
      </a:dk2>
      <a:lt2>
        <a:srgbClr val="E2E8E7"/>
      </a:lt2>
      <a:accent1>
        <a:srgbClr val="E6768A"/>
      </a:accent1>
      <a:accent2>
        <a:srgbClr val="E058A9"/>
      </a:accent2>
      <a:accent3>
        <a:srgbClr val="E576E6"/>
      </a:accent3>
      <a:accent4>
        <a:srgbClr val="A658E0"/>
      </a:accent4>
      <a:accent5>
        <a:srgbClr val="8876E6"/>
      </a:accent5>
      <a:accent6>
        <a:srgbClr val="587CE0"/>
      </a:accent6>
      <a:hlink>
        <a:srgbClr val="568E84"/>
      </a:hlink>
      <a:folHlink>
        <a:srgbClr val="7F7F7F"/>
      </a:folHlink>
    </a:clrScheme>
    <a:fontScheme name="Retrospect">
      <a:majorFont>
        <a:latin typeface="Avenir Next LT Pro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venir Next LT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1128</TotalTime>
  <Words>510</Words>
  <Application>Microsoft Office PowerPoint</Application>
  <PresentationFormat>Widescreen</PresentationFormat>
  <Paragraphs>85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Avenir Next LT Pro</vt:lpstr>
      <vt:lpstr>Avenir Next LT Pro Light</vt:lpstr>
      <vt:lpstr>Calibri</vt:lpstr>
      <vt:lpstr>RetrospectVTI</vt:lpstr>
      <vt:lpstr>Covid-19 Vaccines</vt:lpstr>
      <vt:lpstr>Four principal vaccines</vt:lpstr>
      <vt:lpstr>Moral Principle</vt:lpstr>
      <vt:lpstr>HEK 293</vt:lpstr>
      <vt:lpstr>HEK 293</vt:lpstr>
      <vt:lpstr>HEK 293</vt:lpstr>
      <vt:lpstr>HEK 293</vt:lpstr>
      <vt:lpstr>HEK 293</vt:lpstr>
      <vt:lpstr>HEK 293</vt:lpstr>
      <vt:lpstr>Magisterium</vt:lpstr>
      <vt:lpstr>Other Sources</vt:lpstr>
      <vt:lpstr>Other Sources</vt:lpstr>
      <vt:lpstr>Prudential Moral Judgment</vt:lpstr>
      <vt:lpstr>Prudential Moral Judgment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Vaccines</dc:title>
  <dc:creator>Carter Griffin</dc:creator>
  <cp:lastModifiedBy>Farrell, Terry</cp:lastModifiedBy>
  <cp:revision>9</cp:revision>
  <dcterms:created xsi:type="dcterms:W3CDTF">2021-03-06T19:41:40Z</dcterms:created>
  <dcterms:modified xsi:type="dcterms:W3CDTF">2021-03-12T19:37:53Z</dcterms:modified>
</cp:coreProperties>
</file>