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1272"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BFC18F-24BF-4C97-9D46-7977BE6DD849}"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E3E49-0305-4F05-B3DC-69AE6AEF876F}" type="slidenum">
              <a:rPr lang="en-US" smtClean="0"/>
              <a:t>‹#›</a:t>
            </a:fld>
            <a:endParaRPr lang="en-US"/>
          </a:p>
        </p:txBody>
      </p:sp>
    </p:spTree>
    <p:extLst>
      <p:ext uri="{BB962C8B-B14F-4D97-AF65-F5344CB8AC3E}">
        <p14:creationId xmlns:p14="http://schemas.microsoft.com/office/powerpoint/2010/main" val="4250311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BFC18F-24BF-4C97-9D46-7977BE6DD849}"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E3E49-0305-4F05-B3DC-69AE6AEF876F}" type="slidenum">
              <a:rPr lang="en-US" smtClean="0"/>
              <a:t>‹#›</a:t>
            </a:fld>
            <a:endParaRPr lang="en-US"/>
          </a:p>
        </p:txBody>
      </p:sp>
    </p:spTree>
    <p:extLst>
      <p:ext uri="{BB962C8B-B14F-4D97-AF65-F5344CB8AC3E}">
        <p14:creationId xmlns:p14="http://schemas.microsoft.com/office/powerpoint/2010/main" val="3676215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BFC18F-24BF-4C97-9D46-7977BE6DD849}"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E3E49-0305-4F05-B3DC-69AE6AEF876F}" type="slidenum">
              <a:rPr lang="en-US" smtClean="0"/>
              <a:t>‹#›</a:t>
            </a:fld>
            <a:endParaRPr lang="en-US"/>
          </a:p>
        </p:txBody>
      </p:sp>
    </p:spTree>
    <p:extLst>
      <p:ext uri="{BB962C8B-B14F-4D97-AF65-F5344CB8AC3E}">
        <p14:creationId xmlns:p14="http://schemas.microsoft.com/office/powerpoint/2010/main" val="3917649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BFC18F-24BF-4C97-9D46-7977BE6DD849}"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E3E49-0305-4F05-B3DC-69AE6AEF876F}" type="slidenum">
              <a:rPr lang="en-US" smtClean="0"/>
              <a:t>‹#›</a:t>
            </a:fld>
            <a:endParaRPr lang="en-US"/>
          </a:p>
        </p:txBody>
      </p:sp>
    </p:spTree>
    <p:extLst>
      <p:ext uri="{BB962C8B-B14F-4D97-AF65-F5344CB8AC3E}">
        <p14:creationId xmlns:p14="http://schemas.microsoft.com/office/powerpoint/2010/main" val="1017868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BFC18F-24BF-4C97-9D46-7977BE6DD849}"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E3E49-0305-4F05-B3DC-69AE6AEF876F}" type="slidenum">
              <a:rPr lang="en-US" smtClean="0"/>
              <a:t>‹#›</a:t>
            </a:fld>
            <a:endParaRPr lang="en-US"/>
          </a:p>
        </p:txBody>
      </p:sp>
    </p:spTree>
    <p:extLst>
      <p:ext uri="{BB962C8B-B14F-4D97-AF65-F5344CB8AC3E}">
        <p14:creationId xmlns:p14="http://schemas.microsoft.com/office/powerpoint/2010/main" val="250017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BFC18F-24BF-4C97-9D46-7977BE6DD849}"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E3E49-0305-4F05-B3DC-69AE6AEF876F}" type="slidenum">
              <a:rPr lang="en-US" smtClean="0"/>
              <a:t>‹#›</a:t>
            </a:fld>
            <a:endParaRPr lang="en-US"/>
          </a:p>
        </p:txBody>
      </p:sp>
    </p:spTree>
    <p:extLst>
      <p:ext uri="{BB962C8B-B14F-4D97-AF65-F5344CB8AC3E}">
        <p14:creationId xmlns:p14="http://schemas.microsoft.com/office/powerpoint/2010/main" val="3635440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BFC18F-24BF-4C97-9D46-7977BE6DD849}"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E3E49-0305-4F05-B3DC-69AE6AEF876F}" type="slidenum">
              <a:rPr lang="en-US" smtClean="0"/>
              <a:t>‹#›</a:t>
            </a:fld>
            <a:endParaRPr lang="en-US"/>
          </a:p>
        </p:txBody>
      </p:sp>
    </p:spTree>
    <p:extLst>
      <p:ext uri="{BB962C8B-B14F-4D97-AF65-F5344CB8AC3E}">
        <p14:creationId xmlns:p14="http://schemas.microsoft.com/office/powerpoint/2010/main" val="847595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BFC18F-24BF-4C97-9D46-7977BE6DD849}"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E3E49-0305-4F05-B3DC-69AE6AEF876F}" type="slidenum">
              <a:rPr lang="en-US" smtClean="0"/>
              <a:t>‹#›</a:t>
            </a:fld>
            <a:endParaRPr lang="en-US"/>
          </a:p>
        </p:txBody>
      </p:sp>
    </p:spTree>
    <p:extLst>
      <p:ext uri="{BB962C8B-B14F-4D97-AF65-F5344CB8AC3E}">
        <p14:creationId xmlns:p14="http://schemas.microsoft.com/office/powerpoint/2010/main" val="222311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BFC18F-24BF-4C97-9D46-7977BE6DD849}"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3E3E49-0305-4F05-B3DC-69AE6AEF876F}" type="slidenum">
              <a:rPr lang="en-US" smtClean="0"/>
              <a:t>‹#›</a:t>
            </a:fld>
            <a:endParaRPr lang="en-US"/>
          </a:p>
        </p:txBody>
      </p:sp>
    </p:spTree>
    <p:extLst>
      <p:ext uri="{BB962C8B-B14F-4D97-AF65-F5344CB8AC3E}">
        <p14:creationId xmlns:p14="http://schemas.microsoft.com/office/powerpoint/2010/main" val="3027061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BFC18F-24BF-4C97-9D46-7977BE6DD849}"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E3E49-0305-4F05-B3DC-69AE6AEF876F}" type="slidenum">
              <a:rPr lang="en-US" smtClean="0"/>
              <a:t>‹#›</a:t>
            </a:fld>
            <a:endParaRPr lang="en-US"/>
          </a:p>
        </p:txBody>
      </p:sp>
    </p:spTree>
    <p:extLst>
      <p:ext uri="{BB962C8B-B14F-4D97-AF65-F5344CB8AC3E}">
        <p14:creationId xmlns:p14="http://schemas.microsoft.com/office/powerpoint/2010/main" val="353122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BFC18F-24BF-4C97-9D46-7977BE6DD849}"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E3E49-0305-4F05-B3DC-69AE6AEF876F}" type="slidenum">
              <a:rPr lang="en-US" smtClean="0"/>
              <a:t>‹#›</a:t>
            </a:fld>
            <a:endParaRPr lang="en-US"/>
          </a:p>
        </p:txBody>
      </p:sp>
    </p:spTree>
    <p:extLst>
      <p:ext uri="{BB962C8B-B14F-4D97-AF65-F5344CB8AC3E}">
        <p14:creationId xmlns:p14="http://schemas.microsoft.com/office/powerpoint/2010/main" val="4020554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BFC18F-24BF-4C97-9D46-7977BE6DD849}" type="datetimeFigureOut">
              <a:rPr lang="en-US" smtClean="0"/>
              <a:t>12/12/2018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3E3E49-0305-4F05-B3DC-69AE6AEF876F}" type="slidenum">
              <a:rPr lang="en-US" smtClean="0"/>
              <a:t>‹#›</a:t>
            </a:fld>
            <a:endParaRPr lang="en-US"/>
          </a:p>
        </p:txBody>
      </p:sp>
    </p:spTree>
    <p:extLst>
      <p:ext uri="{BB962C8B-B14F-4D97-AF65-F5344CB8AC3E}">
        <p14:creationId xmlns:p14="http://schemas.microsoft.com/office/powerpoint/2010/main" val="2129883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oncelebrant2018.eventbrite.com/"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91548" y="0"/>
            <a:ext cx="9235548" cy="7054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12"/>
          <p:cNvSpPr txBox="1">
            <a:spLocks noChangeArrowheads="1"/>
          </p:cNvSpPr>
          <p:nvPr/>
        </p:nvSpPr>
        <p:spPr bwMode="auto">
          <a:xfrm>
            <a:off x="-91548" y="76200"/>
            <a:ext cx="9235548" cy="384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900" b="1" dirty="0" smtClean="0">
                <a:latin typeface="Garamond" pitchFamily="18" charset="0"/>
              </a:rPr>
              <a:t>Important Information for the 2019 Youth Rally and Mass for Life—Capital One Arena</a:t>
            </a:r>
            <a:endParaRPr lang="en-US" sz="1900" b="1" dirty="0">
              <a:latin typeface="Garamond" pitchFamily="18" charset="0"/>
            </a:endParaRPr>
          </a:p>
        </p:txBody>
      </p:sp>
      <p:sp>
        <p:nvSpPr>
          <p:cNvPr id="4" name="TextBox 3"/>
          <p:cNvSpPr txBox="1"/>
          <p:nvPr/>
        </p:nvSpPr>
        <p:spPr>
          <a:xfrm>
            <a:off x="0" y="381000"/>
            <a:ext cx="4419600" cy="3416320"/>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YOUR TICKETS &amp; ENTRANCE</a:t>
            </a:r>
          </a:p>
          <a:p>
            <a:pPr marL="171450" indent="-171450">
              <a:buFont typeface="Arial" pitchFamily="34" charset="0"/>
              <a:buChar char="•"/>
            </a:pPr>
            <a:r>
              <a:rPr lang="en-US" sz="1200" dirty="0">
                <a:latin typeface="Times New Roman" pitchFamily="18" charset="0"/>
                <a:cs typeface="Times New Roman" pitchFamily="18" charset="0"/>
              </a:rPr>
              <a:t>January </a:t>
            </a:r>
            <a:r>
              <a:rPr lang="en-US" sz="1200" dirty="0" smtClean="0">
                <a:latin typeface="Times New Roman" pitchFamily="18" charset="0"/>
                <a:cs typeface="Times New Roman" pitchFamily="18" charset="0"/>
              </a:rPr>
              <a:t>18, 2019 </a:t>
            </a:r>
            <a:r>
              <a:rPr lang="en-US" sz="1200" dirty="0">
                <a:latin typeface="Times New Roman" pitchFamily="18" charset="0"/>
                <a:cs typeface="Times New Roman" pitchFamily="18" charset="0"/>
              </a:rPr>
              <a:t>at the </a:t>
            </a:r>
            <a:r>
              <a:rPr lang="en-US" sz="1200" b="1" dirty="0">
                <a:latin typeface="Times New Roman" pitchFamily="18" charset="0"/>
                <a:cs typeface="Times New Roman" pitchFamily="18" charset="0"/>
              </a:rPr>
              <a:t>Capital One Arena </a:t>
            </a:r>
            <a:r>
              <a:rPr lang="en-US" sz="1200" dirty="0">
                <a:latin typeface="Times New Roman" pitchFamily="18" charset="0"/>
                <a:cs typeface="Times New Roman" pitchFamily="18" charset="0"/>
              </a:rPr>
              <a:t>(610 F St. NW).</a:t>
            </a:r>
          </a:p>
          <a:p>
            <a:pPr marL="171450" indent="-171450">
              <a:buFont typeface="Arial" pitchFamily="34" charset="0"/>
              <a:buChar char="•"/>
            </a:pPr>
            <a:r>
              <a:rPr lang="en-US" sz="1200" b="1" dirty="0">
                <a:latin typeface="Times New Roman" pitchFamily="18" charset="0"/>
                <a:cs typeface="Times New Roman" pitchFamily="18" charset="0"/>
              </a:rPr>
              <a:t>6:15am-</a:t>
            </a:r>
            <a:r>
              <a:rPr lang="en-US" sz="1200" dirty="0">
                <a:latin typeface="Times New Roman" pitchFamily="18" charset="0"/>
                <a:cs typeface="Times New Roman" pitchFamily="18" charset="0"/>
              </a:rPr>
              <a:t> Doors open. </a:t>
            </a:r>
            <a:r>
              <a:rPr lang="en-US" sz="1200" b="1" dirty="0">
                <a:latin typeface="Times New Roman" pitchFamily="18" charset="0"/>
                <a:cs typeface="Times New Roman" pitchFamily="18" charset="0"/>
              </a:rPr>
              <a:t>6:45am- </a:t>
            </a:r>
            <a:r>
              <a:rPr lang="en-US" sz="1200" dirty="0">
                <a:latin typeface="Times New Roman" pitchFamily="18" charset="0"/>
                <a:cs typeface="Times New Roman" pitchFamily="18" charset="0"/>
              </a:rPr>
              <a:t>Rally begins. </a:t>
            </a:r>
            <a:r>
              <a:rPr lang="en-US" sz="1200" b="1" dirty="0" smtClean="0">
                <a:latin typeface="Times New Roman" pitchFamily="18" charset="0"/>
                <a:cs typeface="Times New Roman" pitchFamily="18" charset="0"/>
              </a:rPr>
              <a:t>7:00am</a:t>
            </a:r>
            <a:r>
              <a:rPr lang="en-US" sz="1200" dirty="0" smtClean="0">
                <a:latin typeface="Times New Roman" pitchFamily="18" charset="0"/>
                <a:cs typeface="Times New Roman" pitchFamily="18" charset="0"/>
              </a:rPr>
              <a:t>- </a:t>
            </a:r>
            <a:r>
              <a:rPr lang="en-US" sz="1200" dirty="0">
                <a:latin typeface="Times New Roman" pitchFamily="18" charset="0"/>
                <a:cs typeface="Times New Roman" pitchFamily="18" charset="0"/>
              </a:rPr>
              <a:t>Confessions begin. </a:t>
            </a:r>
          </a:p>
          <a:p>
            <a:pPr marL="171450" indent="-171450">
              <a:buFont typeface="Arial" pitchFamily="34" charset="0"/>
              <a:buChar char="•"/>
            </a:pPr>
            <a:r>
              <a:rPr lang="en-US" sz="1200" b="1" dirty="0" smtClean="0">
                <a:latin typeface="Times New Roman" pitchFamily="18" charset="0"/>
                <a:cs typeface="Times New Roman" pitchFamily="18" charset="0"/>
              </a:rPr>
              <a:t>You must have your tickets</a:t>
            </a:r>
            <a:r>
              <a:rPr lang="en-US" sz="1200" dirty="0" smtClean="0">
                <a:latin typeface="Times New Roman" pitchFamily="18" charset="0"/>
                <a:cs typeface="Times New Roman" pitchFamily="18" charset="0"/>
              </a:rPr>
              <a:t> with you to enter the building! Your tickets are color coded by level. While seating is not assigned, you must sit in the level designated by the color of your ticket:</a:t>
            </a:r>
          </a:p>
          <a:p>
            <a:pPr marL="628650" lvl="1" indent="-171450">
              <a:buFont typeface="Arial" pitchFamily="34" charset="0"/>
              <a:buChar char="•"/>
            </a:pPr>
            <a:r>
              <a:rPr lang="en-US" sz="1100" dirty="0" smtClean="0">
                <a:latin typeface="Times New Roman" pitchFamily="18" charset="0"/>
                <a:cs typeface="Times New Roman" pitchFamily="18" charset="0"/>
              </a:rPr>
              <a:t>Floor &amp; 100 Level – Pink</a:t>
            </a:r>
          </a:p>
          <a:p>
            <a:pPr marL="628650" lvl="1" indent="-171450">
              <a:buFont typeface="Arial" pitchFamily="34" charset="0"/>
              <a:buChar char="•"/>
            </a:pPr>
            <a:r>
              <a:rPr lang="en-US" sz="1100" dirty="0" smtClean="0">
                <a:latin typeface="Times New Roman" pitchFamily="18" charset="0"/>
                <a:cs typeface="Times New Roman" pitchFamily="18" charset="0"/>
              </a:rPr>
              <a:t>200 Level &amp; 400 Level – White</a:t>
            </a:r>
          </a:p>
          <a:p>
            <a:pPr marL="171450" indent="-171450">
              <a:buFont typeface="Arial" pitchFamily="34" charset="0"/>
              <a:buChar char="•"/>
            </a:pPr>
            <a:r>
              <a:rPr lang="en-US" sz="1200" dirty="0" smtClean="0">
                <a:latin typeface="Times New Roman" pitchFamily="18" charset="0"/>
                <a:cs typeface="Times New Roman" pitchFamily="18" charset="0"/>
              </a:rPr>
              <a:t>As </a:t>
            </a:r>
            <a:r>
              <a:rPr lang="en-US" sz="1200" dirty="0">
                <a:latin typeface="Times New Roman" pitchFamily="18" charset="0"/>
                <a:cs typeface="Times New Roman" pitchFamily="18" charset="0"/>
              </a:rPr>
              <a:t>you enter a row, please do not leave any seats vacant. It is very important that we are able to fill every seat in the arena! </a:t>
            </a:r>
          </a:p>
          <a:p>
            <a:pPr marL="171450" indent="-171450">
              <a:buFont typeface="Arial" pitchFamily="34" charset="0"/>
              <a:buChar char="•"/>
            </a:pPr>
            <a:r>
              <a:rPr lang="en-US" sz="1200" dirty="0">
                <a:latin typeface="Times New Roman" pitchFamily="18" charset="0"/>
                <a:cs typeface="Times New Roman" pitchFamily="18" charset="0"/>
              </a:rPr>
              <a:t>Arrive early to accommodate bag checks and security. </a:t>
            </a:r>
            <a:r>
              <a:rPr lang="en-US" sz="1200" b="1" dirty="0">
                <a:latin typeface="Times New Roman" pitchFamily="18" charset="0"/>
                <a:cs typeface="Times New Roman" pitchFamily="18" charset="0"/>
              </a:rPr>
              <a:t>Ticket holders must be in line at the Capital One Arena by 6:45am</a:t>
            </a:r>
            <a:r>
              <a:rPr lang="en-US" sz="1200" dirty="0">
                <a:latin typeface="Times New Roman" pitchFamily="18" charset="0"/>
                <a:cs typeface="Times New Roman" pitchFamily="18" charset="0"/>
              </a:rPr>
              <a:t>, after which empty seats will be given to those waiting outside. We cannot guarantee entrance to </a:t>
            </a:r>
            <a:r>
              <a:rPr lang="en-US" sz="1200" dirty="0" smtClean="0">
                <a:latin typeface="Times New Roman" pitchFamily="18" charset="0"/>
                <a:cs typeface="Times New Roman" pitchFamily="18" charset="0"/>
              </a:rPr>
              <a:t>anyone in line </a:t>
            </a:r>
            <a:r>
              <a:rPr lang="en-US" sz="1200" dirty="0">
                <a:latin typeface="Times New Roman" pitchFamily="18" charset="0"/>
                <a:cs typeface="Times New Roman" pitchFamily="18" charset="0"/>
              </a:rPr>
              <a:t>after </a:t>
            </a:r>
            <a:r>
              <a:rPr lang="en-US" sz="1200" dirty="0" smtClean="0">
                <a:latin typeface="Times New Roman" pitchFamily="18" charset="0"/>
                <a:cs typeface="Times New Roman" pitchFamily="18" charset="0"/>
              </a:rPr>
              <a:t>7:15am</a:t>
            </a:r>
            <a:r>
              <a:rPr lang="en-US" sz="1200" dirty="0">
                <a:latin typeface="Times New Roman" pitchFamily="18" charset="0"/>
                <a:cs typeface="Times New Roman" pitchFamily="18" charset="0"/>
              </a:rPr>
              <a:t>, even if you have a ticket.</a:t>
            </a:r>
          </a:p>
          <a:p>
            <a:pPr marL="171450" indent="-171450">
              <a:buFont typeface="Arial" pitchFamily="34" charset="0"/>
              <a:buChar char="•"/>
            </a:pPr>
            <a:r>
              <a:rPr lang="en-US" sz="1200" dirty="0">
                <a:latin typeface="Times New Roman" pitchFamily="18" charset="0"/>
                <a:cs typeface="Times New Roman" pitchFamily="18" charset="0"/>
              </a:rPr>
              <a:t>Let us know in advance if anyone in your group will need special accommodations (wheelchair access, ASL interpretation, etc.).</a:t>
            </a:r>
          </a:p>
        </p:txBody>
      </p:sp>
      <p:sp>
        <p:nvSpPr>
          <p:cNvPr id="7" name="TextBox 6"/>
          <p:cNvSpPr txBox="1"/>
          <p:nvPr/>
        </p:nvSpPr>
        <p:spPr>
          <a:xfrm>
            <a:off x="4343401" y="2667000"/>
            <a:ext cx="4724399" cy="4185761"/>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REMINDERS</a:t>
            </a:r>
            <a:r>
              <a:rPr lang="en-US" sz="1200" b="1" dirty="0" smtClean="0">
                <a:latin typeface="Times New Roman" pitchFamily="18" charset="0"/>
                <a:cs typeface="Times New Roman" pitchFamily="18" charset="0"/>
              </a:rPr>
              <a:t> </a:t>
            </a:r>
          </a:p>
          <a:p>
            <a:pPr marL="171450" indent="-171450">
              <a:buFont typeface="Arial" pitchFamily="34" charset="0"/>
              <a:buChar char="•"/>
            </a:pPr>
            <a:r>
              <a:rPr lang="en-US" sz="1200" dirty="0">
                <a:latin typeface="Times New Roman" pitchFamily="18" charset="0"/>
                <a:cs typeface="Times New Roman" pitchFamily="18" charset="0"/>
              </a:rPr>
              <a:t>Allowed in the Capital One Arena: draw-string bags, lunches. Small signs and banners. Any poles or larger signs will be stored in the lobby.</a:t>
            </a:r>
          </a:p>
          <a:p>
            <a:pPr marL="171450" indent="-171450">
              <a:buFont typeface="Arial" pitchFamily="34" charset="0"/>
              <a:buChar char="•"/>
            </a:pPr>
            <a:r>
              <a:rPr lang="en-US" sz="1200" dirty="0">
                <a:latin typeface="Times New Roman" pitchFamily="18" charset="0"/>
                <a:cs typeface="Times New Roman" pitchFamily="18" charset="0"/>
              </a:rPr>
              <a:t>To expedite the security process</a:t>
            </a:r>
            <a:r>
              <a:rPr lang="en-US" sz="1200" dirty="0" smtClean="0">
                <a:latin typeface="Times New Roman" pitchFamily="18" charset="0"/>
                <a:cs typeface="Times New Roman" pitchFamily="18" charset="0"/>
              </a:rPr>
              <a:t>, please do not bring backpacks. Draw-string bags will be allowed.</a:t>
            </a:r>
            <a:endParaRPr lang="en-US" sz="1200" dirty="0">
              <a:latin typeface="Times New Roman" pitchFamily="18" charset="0"/>
              <a:cs typeface="Times New Roman" pitchFamily="18" charset="0"/>
            </a:endParaRPr>
          </a:p>
          <a:p>
            <a:pPr marL="171450" indent="-171450">
              <a:buFont typeface="Arial" pitchFamily="34" charset="0"/>
              <a:buChar char="•"/>
            </a:pPr>
            <a:r>
              <a:rPr lang="en-US" sz="1200" dirty="0">
                <a:latin typeface="Times New Roman" pitchFamily="18" charset="0"/>
                <a:cs typeface="Times New Roman" pitchFamily="18" charset="0"/>
              </a:rPr>
              <a:t>The Capital One Arena has increased security for all of their events – all participants should be prepared for metal detectors and bag checks at all entrances. If possible, limit the amount of bags your group brings with them to speed up the entry process.</a:t>
            </a:r>
          </a:p>
          <a:p>
            <a:pPr marL="171450" indent="-171450">
              <a:buFont typeface="Arial" pitchFamily="34" charset="0"/>
              <a:buChar char="•"/>
            </a:pPr>
            <a:r>
              <a:rPr lang="en-US" sz="1200" dirty="0">
                <a:latin typeface="Times New Roman" pitchFamily="18" charset="0"/>
                <a:cs typeface="Times New Roman" pitchFamily="18" charset="0"/>
              </a:rPr>
              <a:t>NOT allowed in the Capital One Arena: Large bags. Anything that will stick to surfaces (e.g., bumper stickers). Any sales, solicitations, requests for signatures, literature, or materials from outside groups.</a:t>
            </a:r>
          </a:p>
          <a:p>
            <a:pPr marL="171450" indent="-171450">
              <a:buFont typeface="Arial" pitchFamily="34" charset="0"/>
              <a:buChar char="•"/>
            </a:pPr>
            <a:r>
              <a:rPr lang="en-US" sz="1200" dirty="0">
                <a:latin typeface="Times New Roman" pitchFamily="18" charset="0"/>
                <a:cs typeface="Times New Roman" pitchFamily="18" charset="0"/>
              </a:rPr>
              <a:t>Food will be available for purchase inside the Capital One Arena during the Rally. The concession stands will close one hour before Mass to maintain the fast.</a:t>
            </a:r>
          </a:p>
          <a:p>
            <a:pPr marL="171450" indent="-171450">
              <a:buFont typeface="Arial" pitchFamily="34" charset="0"/>
              <a:buChar char="•"/>
            </a:pPr>
            <a:r>
              <a:rPr lang="en-US" sz="1200" i="1" dirty="0">
                <a:latin typeface="Times New Roman" pitchFamily="18" charset="0"/>
                <a:cs typeface="Times New Roman" pitchFamily="18" charset="0"/>
              </a:rPr>
              <a:t>Please be advised</a:t>
            </a:r>
            <a:r>
              <a:rPr lang="en-US" sz="1200" dirty="0">
                <a:latin typeface="Times New Roman" pitchFamily="18" charset="0"/>
                <a:cs typeface="Times New Roman" pitchFamily="18" charset="0"/>
              </a:rPr>
              <a:t> – There will be outside organizations staged along the March route with signs and </a:t>
            </a:r>
            <a:r>
              <a:rPr lang="en-US" sz="1200" dirty="0" err="1">
                <a:latin typeface="Times New Roman" pitchFamily="18" charset="0"/>
                <a:cs typeface="Times New Roman" pitchFamily="18" charset="0"/>
              </a:rPr>
              <a:t>jumbotrons</a:t>
            </a:r>
            <a:r>
              <a:rPr lang="en-US" sz="1200" dirty="0">
                <a:latin typeface="Times New Roman" pitchFamily="18" charset="0"/>
                <a:cs typeface="Times New Roman" pitchFamily="18" charset="0"/>
              </a:rPr>
              <a:t> depicting graphic images. You may want to warn students and parents so they are not blind-sided by these graphic displays of abortions.</a:t>
            </a:r>
          </a:p>
          <a:p>
            <a:pPr marL="171450" indent="-171450">
              <a:buFont typeface="Arial" pitchFamily="34" charset="0"/>
              <a:buChar char="•"/>
            </a:pPr>
            <a:r>
              <a:rPr lang="en-US" sz="1200" dirty="0">
                <a:latin typeface="Times New Roman" pitchFamily="18" charset="0"/>
                <a:cs typeface="Times New Roman" pitchFamily="18" charset="0"/>
              </a:rPr>
              <a:t>To ensure that Communion runs smoothly, youth may be asked to serve as ushers. We ask that they be open to volunteering the morning of the Rally. Volunteers will receive a free Youth Rally T-shirt!</a:t>
            </a:r>
          </a:p>
        </p:txBody>
      </p:sp>
      <p:sp>
        <p:nvSpPr>
          <p:cNvPr id="8" name="TextBox 7"/>
          <p:cNvSpPr txBox="1"/>
          <p:nvPr/>
        </p:nvSpPr>
        <p:spPr>
          <a:xfrm>
            <a:off x="4343401" y="381000"/>
            <a:ext cx="4648200" cy="2554545"/>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ADDITIONAL TICKET INFO</a:t>
            </a:r>
            <a:endParaRPr lang="en-US" sz="1400" dirty="0" smtClean="0">
              <a:latin typeface="Times New Roman" pitchFamily="18" charset="0"/>
              <a:cs typeface="Times New Roman" pitchFamily="18" charset="0"/>
            </a:endParaRPr>
          </a:p>
          <a:p>
            <a:pPr marL="171450" indent="-171450">
              <a:buFont typeface="Arial" pitchFamily="34" charset="0"/>
              <a:buChar char="•"/>
            </a:pPr>
            <a:r>
              <a:rPr lang="en-US" sz="1200" dirty="0" smtClean="0">
                <a:latin typeface="Times New Roman" pitchFamily="18" charset="0"/>
                <a:cs typeface="Times New Roman" pitchFamily="18" charset="0"/>
              </a:rPr>
              <a:t>Please do not redistribute any extra tickets to other parishes or schools. Out of respect for those on a waiting list, please return any extra tickets to </a:t>
            </a:r>
            <a:r>
              <a:rPr lang="en-US" sz="1200" b="1" i="1" dirty="0" smtClean="0">
                <a:solidFill>
                  <a:srgbClr val="FF0000"/>
                </a:solidFill>
                <a:latin typeface="Times New Roman" pitchFamily="18" charset="0"/>
                <a:cs typeface="Times New Roman" pitchFamily="18" charset="0"/>
              </a:rPr>
              <a:t>your diocesan liaison</a:t>
            </a:r>
            <a:r>
              <a:rPr lang="en-US" sz="1200" b="1" dirty="0" smtClean="0">
                <a:solidFill>
                  <a:srgbClr val="FF0000"/>
                </a:solidFill>
                <a:latin typeface="Times New Roman" pitchFamily="18" charset="0"/>
                <a:cs typeface="Times New Roman" pitchFamily="18" charset="0"/>
              </a:rPr>
              <a:t> </a:t>
            </a:r>
            <a:r>
              <a:rPr lang="en-US" sz="1200" dirty="0" smtClean="0">
                <a:latin typeface="Times New Roman" pitchFamily="18" charset="0"/>
                <a:cs typeface="Times New Roman" pitchFamily="18" charset="0"/>
              </a:rPr>
              <a:t>as soon as possible.</a:t>
            </a:r>
          </a:p>
          <a:p>
            <a:pPr marL="171450" indent="-171450">
              <a:buFont typeface="Arial" pitchFamily="34" charset="0"/>
              <a:buChar char="•"/>
            </a:pPr>
            <a:r>
              <a:rPr lang="en-US" sz="1200" dirty="0" smtClean="0">
                <a:latin typeface="Times New Roman" pitchFamily="18" charset="0"/>
                <a:cs typeface="Times New Roman" pitchFamily="18" charset="0"/>
              </a:rPr>
              <a:t>Please require and collect a signed “Use of Image Waiver” from each participant or their parent/guardian. The waiver is included here and can also be found </a:t>
            </a:r>
            <a:r>
              <a:rPr lang="en-US" sz="1200" smtClean="0">
                <a:latin typeface="Times New Roman" pitchFamily="18" charset="0"/>
                <a:cs typeface="Times New Roman" pitchFamily="18" charset="0"/>
              </a:rPr>
              <a:t>on </a:t>
            </a:r>
            <a:r>
              <a:rPr lang="en-US" sz="1200" u="sng" smtClean="0">
                <a:latin typeface="Times New Roman" pitchFamily="18" charset="0"/>
                <a:cs typeface="Times New Roman" pitchFamily="18" charset="0"/>
              </a:rPr>
              <a:t>www.youthrallyandmassforlife.org</a:t>
            </a:r>
            <a:r>
              <a:rPr lang="en-US" sz="1200" dirty="0" smtClean="0">
                <a:latin typeface="Times New Roman" pitchFamily="18" charset="0"/>
                <a:cs typeface="Times New Roman" pitchFamily="18" charset="0"/>
              </a:rPr>
              <a:t>.</a:t>
            </a:r>
          </a:p>
          <a:p>
            <a:pPr marL="171450" indent="-171450">
              <a:buFont typeface="Arial" pitchFamily="34" charset="0"/>
              <a:buChar char="•"/>
            </a:pPr>
            <a:r>
              <a:rPr lang="en-US" sz="1200" dirty="0" smtClean="0">
                <a:latin typeface="Times New Roman" pitchFamily="18" charset="0"/>
                <a:cs typeface="Times New Roman" pitchFamily="18" charset="0"/>
              </a:rPr>
              <a:t>Group leaders: return ONLY the enclosed “Use of Image Waiver Group Leader” form, signed and dated, to </a:t>
            </a:r>
            <a:r>
              <a:rPr lang="en-US" sz="1200" b="1" i="1" dirty="0" smtClean="0">
                <a:solidFill>
                  <a:srgbClr val="FF0000"/>
                </a:solidFill>
                <a:latin typeface="Times New Roman" pitchFamily="18" charset="0"/>
                <a:cs typeface="Times New Roman" pitchFamily="18" charset="0"/>
              </a:rPr>
              <a:t>your diocesan liaison</a:t>
            </a:r>
            <a:r>
              <a:rPr lang="en-US" sz="1200" b="1" dirty="0" smtClean="0">
                <a:solidFill>
                  <a:srgbClr val="FF0000"/>
                </a:solidFill>
                <a:latin typeface="Times New Roman" pitchFamily="18" charset="0"/>
                <a:cs typeface="Times New Roman" pitchFamily="18" charset="0"/>
              </a:rPr>
              <a:t> </a:t>
            </a:r>
            <a:r>
              <a:rPr lang="en-US" sz="1200" dirty="0" smtClean="0">
                <a:latin typeface="Times New Roman" pitchFamily="18" charset="0"/>
                <a:cs typeface="Times New Roman" pitchFamily="18" charset="0"/>
              </a:rPr>
              <a:t>after each ticket holder has returned his/her waiver to you.</a:t>
            </a:r>
          </a:p>
          <a:p>
            <a:pPr marL="171450" indent="-171450">
              <a:buFont typeface="Arial" pitchFamily="34" charset="0"/>
              <a:buChar char="•"/>
            </a:pPr>
            <a:r>
              <a:rPr lang="en-US" sz="1200" dirty="0" smtClean="0">
                <a:latin typeface="Times New Roman" pitchFamily="18" charset="0"/>
                <a:cs typeface="Times New Roman" pitchFamily="18" charset="0"/>
              </a:rPr>
              <a:t>Priests who wish to concelebrate or hear confessions should register at </a:t>
            </a:r>
            <a:r>
              <a:rPr lang="en-US" sz="1200" dirty="0">
                <a:latin typeface="Times New Roman" pitchFamily="18" charset="0"/>
                <a:cs typeface="Times New Roman" pitchFamily="18" charset="0"/>
                <a:hlinkClick r:id="rId3"/>
              </a:rPr>
              <a:t>https://</a:t>
            </a:r>
            <a:r>
              <a:rPr lang="en-US" sz="1200" dirty="0" smtClean="0">
                <a:latin typeface="Times New Roman" pitchFamily="18" charset="0"/>
                <a:cs typeface="Times New Roman" pitchFamily="18" charset="0"/>
                <a:hlinkClick r:id="rId3"/>
              </a:rPr>
              <a:t>concelebrant2019.eventbrite.com</a:t>
            </a:r>
            <a:r>
              <a:rPr lang="en-US" sz="1200" dirty="0">
                <a:latin typeface="Times New Roman" pitchFamily="18" charset="0"/>
                <a:cs typeface="Times New Roman" pitchFamily="18" charset="0"/>
              </a:rPr>
              <a:t>.  </a:t>
            </a:r>
          </a:p>
          <a:p>
            <a:endParaRPr lang="en-US" sz="1200" dirty="0">
              <a:latin typeface="Times New Roman" pitchFamily="18" charset="0"/>
              <a:cs typeface="Times New Roman" pitchFamily="18" charset="0"/>
            </a:endParaRPr>
          </a:p>
        </p:txBody>
      </p:sp>
      <p:sp>
        <p:nvSpPr>
          <p:cNvPr id="9" name="TextBox 8"/>
          <p:cNvSpPr txBox="1"/>
          <p:nvPr/>
        </p:nvSpPr>
        <p:spPr>
          <a:xfrm>
            <a:off x="1" y="3935074"/>
            <a:ext cx="4419600" cy="2708434"/>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TRAVEL</a:t>
            </a:r>
          </a:p>
          <a:p>
            <a:pPr marL="171450" indent="-171450">
              <a:buFont typeface="Arial" pitchFamily="34" charset="0"/>
              <a:buChar char="•"/>
            </a:pPr>
            <a:r>
              <a:rPr lang="en-US" sz="1200" dirty="0">
                <a:latin typeface="Times New Roman" pitchFamily="18" charset="0"/>
                <a:cs typeface="Times New Roman" pitchFamily="18" charset="0"/>
              </a:rPr>
              <a:t>Buses can drop off near the Capital One Arena and pick up </a:t>
            </a:r>
            <a:r>
              <a:rPr lang="en-US" sz="1200" i="1" dirty="0">
                <a:latin typeface="Times New Roman" pitchFamily="18" charset="0"/>
                <a:cs typeface="Times New Roman" pitchFamily="18" charset="0"/>
              </a:rPr>
              <a:t>after the March</a:t>
            </a:r>
            <a:r>
              <a:rPr lang="en-US" sz="1200" dirty="0">
                <a:latin typeface="Times New Roman" pitchFamily="18" charset="0"/>
                <a:cs typeface="Times New Roman" pitchFamily="18" charset="0"/>
              </a:rPr>
              <a:t> in the Capitol Hill area or some other designated location. Participants will walk from the Capital One Arena to the National Mall for the March. As you walk to the Mall, please follow all police direction and do not block any part of the March route.</a:t>
            </a:r>
          </a:p>
          <a:p>
            <a:pPr marL="171450" indent="-171450">
              <a:buFont typeface="Arial" pitchFamily="34" charset="0"/>
              <a:buChar char="•"/>
            </a:pPr>
            <a:r>
              <a:rPr lang="en-US" sz="1200" dirty="0">
                <a:latin typeface="Times New Roman" pitchFamily="18" charset="0"/>
                <a:cs typeface="Times New Roman" pitchFamily="18" charset="0"/>
              </a:rPr>
              <a:t>If you are traveling by Metro, please purchase fare cards in advance. Visit </a:t>
            </a:r>
            <a:r>
              <a:rPr lang="en-US" sz="1200" u="sng" dirty="0">
                <a:latin typeface="Times New Roman" pitchFamily="18" charset="0"/>
                <a:cs typeface="Times New Roman" pitchFamily="18" charset="0"/>
              </a:rPr>
              <a:t>www.wmata.com</a:t>
            </a:r>
            <a:r>
              <a:rPr lang="en-US" sz="1200" dirty="0">
                <a:latin typeface="Times New Roman" pitchFamily="18" charset="0"/>
                <a:cs typeface="Times New Roman" pitchFamily="18" charset="0"/>
              </a:rPr>
              <a:t> for a trip planning guide, and call the group sales office at 202-962-5700 to purchase fare cards. </a:t>
            </a:r>
          </a:p>
          <a:p>
            <a:pPr marL="171450" indent="-171450">
              <a:buFont typeface="Arial" pitchFamily="34" charset="0"/>
              <a:buChar char="•"/>
            </a:pPr>
            <a:r>
              <a:rPr lang="en-US" sz="1200" dirty="0">
                <a:latin typeface="Times New Roman" pitchFamily="18" charset="0"/>
                <a:cs typeface="Times New Roman" pitchFamily="18" charset="0"/>
              </a:rPr>
              <a:t>Visit the DC Department of Motor Vehicles website at </a:t>
            </a:r>
            <a:r>
              <a:rPr lang="en-US" sz="1200" u="sng" dirty="0">
                <a:latin typeface="Times New Roman" pitchFamily="18" charset="0"/>
                <a:cs typeface="Times New Roman" pitchFamily="18" charset="0"/>
              </a:rPr>
              <a:t>http://dmv.dc.gov/service/chartered-buses</a:t>
            </a:r>
            <a:r>
              <a:rPr lang="en-US" sz="1200" dirty="0">
                <a:latin typeface="Times New Roman" pitchFamily="18" charset="0"/>
                <a:cs typeface="Times New Roman" pitchFamily="18" charset="0"/>
              </a:rPr>
              <a:t> for information about buses traveling through Washington, DC.</a:t>
            </a:r>
          </a:p>
          <a:p>
            <a:endParaRPr lang="en-US" sz="1200" dirty="0">
              <a:latin typeface="Times New Roman" pitchFamily="18" charset="0"/>
              <a:cs typeface="Times New Roman" pitchFamily="18" charset="0"/>
            </a:endParaRPr>
          </a:p>
        </p:txBody>
      </p:sp>
      <p:sp>
        <p:nvSpPr>
          <p:cNvPr id="6" name="TextBox 5"/>
          <p:cNvSpPr txBox="1"/>
          <p:nvPr/>
        </p:nvSpPr>
        <p:spPr>
          <a:xfrm>
            <a:off x="-819149" y="6387216"/>
            <a:ext cx="6057898" cy="461665"/>
          </a:xfrm>
          <a:prstGeom prst="rect">
            <a:avLst/>
          </a:prstGeom>
          <a:noFill/>
        </p:spPr>
        <p:txBody>
          <a:bodyPr wrap="square" rtlCol="0">
            <a:spAutoFit/>
          </a:bodyPr>
          <a:lstStyle/>
          <a:p>
            <a:pPr algn="ctr"/>
            <a:r>
              <a:rPr lang="en-US" sz="1200" b="1" dirty="0" smtClean="0">
                <a:latin typeface="Times New Roman" pitchFamily="18" charset="0"/>
                <a:cs typeface="Times New Roman" pitchFamily="18" charset="0"/>
              </a:rPr>
              <a:t>Questions? Please contact </a:t>
            </a:r>
          </a:p>
          <a:p>
            <a:pPr algn="ctr"/>
            <a:r>
              <a:rPr lang="en-US" sz="1200" b="1" i="1" dirty="0" smtClean="0">
                <a:solidFill>
                  <a:srgbClr val="FF0000"/>
                </a:solidFill>
                <a:latin typeface="Times New Roman" pitchFamily="18" charset="0"/>
                <a:cs typeface="Times New Roman" pitchFamily="18" charset="0"/>
              </a:rPr>
              <a:t>(Diocesan Liaison contact info here)</a:t>
            </a:r>
            <a:r>
              <a:rPr lang="en-US" sz="1200" b="1" dirty="0" smtClean="0">
                <a:solidFill>
                  <a:srgbClr val="FF0000"/>
                </a:solidFill>
                <a:latin typeface="Times New Roman" pitchFamily="18" charset="0"/>
                <a:cs typeface="Times New Roman" pitchFamily="18" charset="0"/>
              </a:rPr>
              <a:t>.</a:t>
            </a:r>
            <a:endParaRPr lang="en-US" sz="1200" b="1" dirty="0">
              <a:solidFill>
                <a:srgbClr val="FF0000"/>
              </a:solidFill>
              <a:latin typeface="Times New Roman" pitchFamily="18" charset="0"/>
              <a:cs typeface="Times New Roman" pitchFamily="18" charset="0"/>
            </a:endParaRPr>
          </a:p>
        </p:txBody>
      </p:sp>
      <p:sp>
        <p:nvSpPr>
          <p:cNvPr id="2" name="WordArt 2"/>
          <p:cNvSpPr>
            <a:spLocks noChangeArrowheads="1" noChangeShapeType="1" noTextEdit="1"/>
          </p:cNvSpPr>
          <p:nvPr/>
        </p:nvSpPr>
        <p:spPr bwMode="auto">
          <a:xfrm>
            <a:off x="7162800" y="286359"/>
            <a:ext cx="1552575" cy="465137"/>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rtl="0">
              <a:buNone/>
            </a:pPr>
            <a:r>
              <a:rPr lang="en-US" sz="3600" b="1" kern="10" spc="0" dirty="0" smtClean="0">
                <a:ln w="9525">
                  <a:solidFill>
                    <a:srgbClr val="000000"/>
                  </a:solidFill>
                  <a:round/>
                  <a:headEnd/>
                  <a:tailEnd/>
                </a:ln>
                <a:solidFill>
                  <a:srgbClr val="FF0000">
                    <a:alpha val="39999"/>
                  </a:srgbClr>
                </a:solidFill>
                <a:effectLst/>
                <a:latin typeface="Arial Black"/>
              </a:rPr>
              <a:t>Sample</a:t>
            </a:r>
            <a:endParaRPr lang="en-US" sz="3600" b="1" kern="10" spc="0" dirty="0">
              <a:ln w="9525">
                <a:solidFill>
                  <a:srgbClr val="000000"/>
                </a:solidFill>
                <a:round/>
                <a:headEnd/>
                <a:tailEnd/>
              </a:ln>
              <a:solidFill>
                <a:srgbClr val="FF0000">
                  <a:alpha val="39999"/>
                </a:srgbClr>
              </a:solidFill>
              <a:effectLst/>
              <a:latin typeface="Arial Black"/>
            </a:endParaRPr>
          </a:p>
        </p:txBody>
      </p:sp>
    </p:spTree>
    <p:extLst>
      <p:ext uri="{BB962C8B-B14F-4D97-AF65-F5344CB8AC3E}">
        <p14:creationId xmlns:p14="http://schemas.microsoft.com/office/powerpoint/2010/main" val="27471615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708</Words>
  <Application>Microsoft Office PowerPoint</Application>
  <PresentationFormat>On-screen Show (4:3)</PresentationFormat>
  <Paragraphs>30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 Black</vt:lpstr>
      <vt:lpstr>Calibri</vt:lpstr>
      <vt:lpstr>Garamond</vt:lpstr>
      <vt:lpstr>Times New Roman</vt:lpstr>
      <vt:lpstr>Office Theme</vt:lpstr>
      <vt:lpstr>PowerPoint Presentation</vt:lpstr>
    </vt:vector>
  </TitlesOfParts>
  <Company>Archdiocese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Yao, Teresa</dc:creator>
  <cp:lastModifiedBy>Dry, David</cp:lastModifiedBy>
  <cp:revision>37</cp:revision>
  <cp:lastPrinted>2017-12-06T15:36:55Z</cp:lastPrinted>
  <dcterms:created xsi:type="dcterms:W3CDTF">2015-11-10T14:04:59Z</dcterms:created>
  <dcterms:modified xsi:type="dcterms:W3CDTF">2018-12-12T18:39:13Z</dcterms:modified>
</cp:coreProperties>
</file>